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11" r:id="rId3"/>
  </p:sldMasterIdLst>
  <p:notesMasterIdLst>
    <p:notesMasterId r:id="rId27"/>
  </p:notesMasterIdLst>
  <p:sldIdLst>
    <p:sldId id="328" r:id="rId4"/>
    <p:sldId id="737" r:id="rId5"/>
    <p:sldId id="329" r:id="rId6"/>
    <p:sldId id="347" r:id="rId7"/>
    <p:sldId id="348" r:id="rId8"/>
    <p:sldId id="330" r:id="rId9"/>
    <p:sldId id="351" r:id="rId10"/>
    <p:sldId id="353" r:id="rId11"/>
    <p:sldId id="354" r:id="rId12"/>
    <p:sldId id="394" r:id="rId13"/>
    <p:sldId id="357" r:id="rId14"/>
    <p:sldId id="359" r:id="rId15"/>
    <p:sldId id="361" r:id="rId16"/>
    <p:sldId id="362" r:id="rId17"/>
    <p:sldId id="363" r:id="rId18"/>
    <p:sldId id="386" r:id="rId19"/>
    <p:sldId id="387" r:id="rId20"/>
    <p:sldId id="388" r:id="rId21"/>
    <p:sldId id="390" r:id="rId22"/>
    <p:sldId id="391" r:id="rId23"/>
    <p:sldId id="389" r:id="rId24"/>
    <p:sldId id="392" r:id="rId25"/>
    <p:sldId id="738"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AE4B8BA-75F2-41EC-B01C-BA149AC7A1E0}">
          <p14:sldIdLst>
            <p14:sldId id="328"/>
            <p14:sldId id="737"/>
          </p14:sldIdLst>
        </p14:section>
        <p14:section name="What is Bullying?" id="{D034B5F6-DB8C-458C-AA23-7B8965D79549}">
          <p14:sldIdLst>
            <p14:sldId id="329"/>
            <p14:sldId id="347"/>
            <p14:sldId id="348"/>
            <p14:sldId id="330"/>
            <p14:sldId id="351"/>
          </p14:sldIdLst>
        </p14:section>
        <p14:section name="Identity-Based Bullying" id="{48373B09-16C9-9A47-B777-36E3DA48C0B8}">
          <p14:sldIdLst>
            <p14:sldId id="353"/>
          </p14:sldIdLst>
        </p14:section>
        <p14:section name="Main text" id="{8F2ADDB8-5A24-4149-936F-9865561D4F2C}">
          <p14:sldIdLst>
            <p14:sldId id="354"/>
            <p14:sldId id="394"/>
            <p14:sldId id="357"/>
            <p14:sldId id="359"/>
            <p14:sldId id="361"/>
            <p14:sldId id="362"/>
            <p14:sldId id="363"/>
            <p14:sldId id="386"/>
            <p14:sldId id="387"/>
            <p14:sldId id="388"/>
            <p14:sldId id="390"/>
            <p14:sldId id="391"/>
            <p14:sldId id="389"/>
            <p14:sldId id="392"/>
            <p14:sldId id="7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45A37-0156-03FB-656C-8D56E56F7F04}" name="Elizabeth Baker" initials="EB" userId="S::elizabeth.baker@ucalgary.ca::14975ec5-6161-4a8a-8f14-fb422ed9c85c" providerId="AD"/>
  <p188:author id="{ED092F3A-C6F4-91F9-64C9-7BFE843ACA4E}" name="Kyla Mayne" initials="KM" userId="Kyla Mayne" providerId="None"/>
  <p188:author id="{33B5B7AA-6230-BAC3-088F-190FF70B4E22}" name="Wendy Craig" initials="WC" userId="S::craigw@queensu.ca::2c862da0-31df-4916-bc49-0ee672b39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0B6"/>
    <a:srgbClr val="DD4851"/>
    <a:srgbClr val="0080AF"/>
    <a:srgbClr val="0895CE"/>
    <a:srgbClr val="006BB9"/>
    <a:srgbClr val="054AAE"/>
    <a:srgbClr val="186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53482" autoAdjust="0"/>
  </p:normalViewPr>
  <p:slideViewPr>
    <p:cSldViewPr snapToGrid="0">
      <p:cViewPr varScale="1">
        <p:scale>
          <a:sx n="51" d="100"/>
          <a:sy n="51" d="100"/>
        </p:scale>
        <p:origin x="2022" y="72"/>
      </p:cViewPr>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1C58-9801-4E09-A38F-2127D36F0615}" type="datetimeFigureOut">
              <a:rPr lang="en-CA" smtClean="0"/>
              <a:t>2022-08-31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3CD6-1522-4E75-A0DD-3A44CF3C298B}" type="slidenum">
              <a:rPr lang="en-CA" smtClean="0"/>
              <a:t>‹#›</a:t>
            </a:fld>
            <a:endParaRPr lang="en-CA"/>
          </a:p>
        </p:txBody>
      </p:sp>
    </p:spTree>
    <p:extLst>
      <p:ext uri="{BB962C8B-B14F-4D97-AF65-F5344CB8AC3E}">
        <p14:creationId xmlns:p14="http://schemas.microsoft.com/office/powerpoint/2010/main" val="24141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revnet.ca/sites/prevnet.ca/files/peers_as_allies_script_final.doc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1</a:t>
            </a:fld>
            <a:endParaRPr lang="en-CA"/>
          </a:p>
        </p:txBody>
      </p:sp>
    </p:spTree>
    <p:extLst>
      <p:ext uri="{BB962C8B-B14F-4D97-AF65-F5344CB8AC3E}">
        <p14:creationId xmlns:p14="http://schemas.microsoft.com/office/powerpoint/2010/main" val="38185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There are 5 steps youth can take to intervene in identity-based bullying. </a:t>
            </a:r>
          </a:p>
          <a:p>
            <a:pPr lvl="0"/>
            <a:r>
              <a:rPr lang="en-CA" sz="1200" kern="1200" dirty="0">
                <a:solidFill>
                  <a:schemeClr val="tx1"/>
                </a:solidFill>
                <a:effectLst/>
                <a:latin typeface="+mn-lt"/>
                <a:ea typeface="+mn-ea"/>
                <a:cs typeface="+mn-cs"/>
              </a:rPr>
              <a:t>First, youth need to notice the event. That means they have to be able to identify identity-based bullying. Second, they have to interpret it as an event where someone needs help from others. After that, they need to feel responsible to help. Fourth, they need to know what to actually do to intervene. And then finally, they need to take action. </a:t>
            </a:r>
          </a:p>
          <a:p>
            <a:pPr lvl="1"/>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So first, how do we make sure youth can identify identity-based bullying? If they can’t notice the bullying, they can’t take any action to prevent it! </a:t>
            </a:r>
          </a:p>
          <a:p>
            <a:pPr marL="0" lvl="0" indent="0" algn="l" rtl="0">
              <a:spcBef>
                <a:spcPts val="0"/>
              </a:spcBef>
              <a:spcAft>
                <a:spcPts val="0"/>
              </a:spcAft>
              <a:buNone/>
            </a:pPr>
            <a:endParaRPr lang="en-CA" dirty="0"/>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10</a:t>
            </a:fld>
            <a:endParaRPr lang="en-CA"/>
          </a:p>
        </p:txBody>
      </p:sp>
    </p:spTree>
    <p:extLst>
      <p:ext uri="{BB962C8B-B14F-4D97-AF65-F5344CB8AC3E}">
        <p14:creationId xmlns:p14="http://schemas.microsoft.com/office/powerpoint/2010/main" val="860394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Many people (youth and educators alike) struggle to know the difference between playful teasing that happens between friends and identity-based bullying.</a:t>
            </a:r>
          </a:p>
          <a:p>
            <a:pPr lvl="1"/>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[CLICK] we must consider the content of what is being said. Even if something is said in a playful way, if the content itself is harmful to the recipient, then it’s not teasing.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someone </a:t>
            </a:r>
            <a:r>
              <a:rPr lang="en-US" sz="1200" i="1" kern="1200" dirty="0">
                <a:solidFill>
                  <a:schemeClr val="tx1"/>
                </a:solidFill>
                <a:effectLst/>
                <a:latin typeface="+mn-lt"/>
                <a:ea typeface="+mn-ea"/>
                <a:cs typeface="+mn-cs"/>
              </a:rPr>
              <a:t>from a dominant group </a:t>
            </a:r>
            <a:r>
              <a:rPr lang="en-US" sz="1200" kern="1200" dirty="0">
                <a:solidFill>
                  <a:schemeClr val="tx1"/>
                </a:solidFill>
                <a:effectLst/>
                <a:latin typeface="+mn-lt"/>
                <a:ea typeface="+mn-ea"/>
                <a:cs typeface="+mn-cs"/>
              </a:rPr>
              <a:t>is making fun of someone </a:t>
            </a:r>
            <a:r>
              <a:rPr lang="en-US" sz="1200" i="1" kern="1200" dirty="0">
                <a:solidFill>
                  <a:schemeClr val="tx1"/>
                </a:solidFill>
                <a:effectLst/>
                <a:latin typeface="+mn-lt"/>
                <a:ea typeface="+mn-ea"/>
                <a:cs typeface="+mn-cs"/>
              </a:rPr>
              <a:t>from a marginalized group </a:t>
            </a:r>
            <a:r>
              <a:rPr lang="en-US" sz="1200" kern="1200" dirty="0">
                <a:solidFill>
                  <a:schemeClr val="tx1"/>
                </a:solidFill>
                <a:effectLst/>
                <a:latin typeface="+mn-lt"/>
                <a:ea typeface="+mn-ea"/>
                <a:cs typeface="+mn-cs"/>
              </a:rPr>
              <a:t>because of their identity </a:t>
            </a:r>
            <a:r>
              <a:rPr lang="en-US" sz="1200" i="1" kern="1200" dirty="0">
                <a:solidFill>
                  <a:schemeClr val="tx1"/>
                </a:solidFill>
                <a:effectLst/>
                <a:latin typeface="+mn-lt"/>
                <a:ea typeface="+mn-ea"/>
                <a:cs typeface="+mn-cs"/>
              </a:rPr>
              <a:t>with the intent to hurt them, </a:t>
            </a:r>
            <a:r>
              <a:rPr lang="en-US" sz="1200" kern="1200" dirty="0">
                <a:solidFill>
                  <a:schemeClr val="tx1"/>
                </a:solidFill>
                <a:effectLst/>
                <a:latin typeface="+mn-lt"/>
                <a:ea typeface="+mn-ea"/>
                <a:cs typeface="+mn-cs"/>
              </a:rPr>
              <a:t>it is always harmful.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11</a:t>
            </a:fld>
            <a:endParaRPr lang="en-CA"/>
          </a:p>
        </p:txBody>
      </p:sp>
    </p:spTree>
    <p:extLst>
      <p:ext uri="{BB962C8B-B14F-4D97-AF65-F5344CB8AC3E}">
        <p14:creationId xmlns:p14="http://schemas.microsoft.com/office/powerpoint/2010/main" val="2761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Second, think about whether a [CLICK] power differential exists. Playful teasing occurs between two friends who are equals, and it demonstrates closeness and affection between friends. On the other hand, identity-based bullying is not reciprocated.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you see students from a group that holds less power being made fun of by students from a group that holds more power, for example because of their gender, race, ethnicity or ability, it inherently involves a power imbalance, and therefore always causes harm.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12</a:t>
            </a:fld>
            <a:endParaRPr lang="en-CA"/>
          </a:p>
        </p:txBody>
      </p:sp>
    </p:spTree>
    <p:extLst>
      <p:ext uri="{BB962C8B-B14F-4D97-AF65-F5344CB8AC3E}">
        <p14:creationId xmlns:p14="http://schemas.microsoft.com/office/powerpoint/2010/main" val="54491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addition, it’s important to understand that identity-based bullying can take any form. It could take the form of [CLICK] physical, [CLICK] verbal, [CLICK] social, and/or [CLICK] cyber bullying. Regardless of the form, it always involves someone from a dominant group making fun of someone from a marginalized group because of their identity with the intent to hurt them. As a few examples, it could look like:</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Hitting someone because they are from a marginalized ethnic background (physical)</a:t>
            </a:r>
          </a:p>
          <a:p>
            <a:pPr lvl="0"/>
            <a:r>
              <a:rPr lang="en-CA" sz="1200" kern="1200" dirty="0">
                <a:solidFill>
                  <a:schemeClr val="tx1"/>
                </a:solidFill>
                <a:effectLst/>
                <a:latin typeface="+mn-lt"/>
                <a:ea typeface="+mn-ea"/>
                <a:cs typeface="+mn-cs"/>
              </a:rPr>
              <a:t>Calling someone names because of their body size (verbal)</a:t>
            </a:r>
          </a:p>
          <a:p>
            <a:pPr lvl="0"/>
            <a:r>
              <a:rPr lang="en-CA" sz="1200" kern="1200" dirty="0">
                <a:solidFill>
                  <a:schemeClr val="tx1"/>
                </a:solidFill>
                <a:effectLst/>
                <a:latin typeface="+mn-lt"/>
                <a:ea typeface="+mn-ea"/>
                <a:cs typeface="+mn-cs"/>
              </a:rPr>
              <a:t>Excluding someone from a group because they have a disability (social), or</a:t>
            </a:r>
          </a:p>
          <a:p>
            <a:pPr lvl="0"/>
            <a:r>
              <a:rPr lang="en-CA" sz="1200" kern="1200" dirty="0">
                <a:solidFill>
                  <a:schemeClr val="tx1"/>
                </a:solidFill>
                <a:effectLst/>
                <a:latin typeface="+mn-lt"/>
                <a:ea typeface="+mn-ea"/>
                <a:cs typeface="+mn-cs"/>
              </a:rPr>
              <a:t>Making mean posts on social media about someone because they are bisexual (cyber)</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13</a:t>
            </a:fld>
            <a:endParaRPr lang="en-CA"/>
          </a:p>
        </p:txBody>
      </p:sp>
    </p:spTree>
    <p:extLst>
      <p:ext uri="{BB962C8B-B14F-4D97-AF65-F5344CB8AC3E}">
        <p14:creationId xmlns:p14="http://schemas.microsoft.com/office/powerpoint/2010/main" val="901630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Second, youth must interpret the event as an emergency. When we say an emergency, [CLICK] we mean an event where someone needs help from others.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events of identity-based bullying should be considered an emergency. This is because identity-based bullying targets a core aspect of who someone is, making it always harmful. However, there are certain times when youth will not interpret identity-based bullying as an emergency. We need to understand why this might be, so we can help youth correct their thinking and interpret all events of identity-based bullying as emergencies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14</a:t>
            </a:fld>
            <a:endParaRPr lang="en-CA"/>
          </a:p>
        </p:txBody>
      </p:sp>
    </p:spTree>
    <p:extLst>
      <p:ext uri="{BB962C8B-B14F-4D97-AF65-F5344CB8AC3E}">
        <p14:creationId xmlns:p14="http://schemas.microsoft.com/office/powerpoint/2010/main" val="313137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example, [CLICK] youth are more likely to intervene when they see physical bullying as compared to other types [CLICK] like verbal or social bullying.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might be because youth tend to think physical bullying is more serious as compared to verbal or social bullying. </a:t>
            </a:r>
          </a:p>
        </p:txBody>
      </p:sp>
      <p:sp>
        <p:nvSpPr>
          <p:cNvPr id="4" name="Slide Number Placeholder 3"/>
          <p:cNvSpPr>
            <a:spLocks noGrp="1"/>
          </p:cNvSpPr>
          <p:nvPr>
            <p:ph type="sldNum" sz="quarter" idx="5"/>
          </p:nvPr>
        </p:nvSpPr>
        <p:spPr/>
        <p:txBody>
          <a:bodyPr/>
          <a:lstStyle/>
          <a:p>
            <a:fld id="{3B353CD6-1522-4E75-A0DD-3A44CF3C298B}" type="slidenum">
              <a:rPr lang="en-CA" smtClean="0"/>
              <a:t>15</a:t>
            </a:fld>
            <a:endParaRPr lang="en-CA"/>
          </a:p>
        </p:txBody>
      </p:sp>
    </p:spTree>
    <p:extLst>
      <p:ext uri="{BB962C8B-B14F-4D97-AF65-F5344CB8AC3E}">
        <p14:creationId xmlns:p14="http://schemas.microsoft.com/office/powerpoint/2010/main" val="38143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However, all types of identity-based bullying are serious and harmful. For example, think of the tragic case of Ottawa youth Jamie </a:t>
            </a:r>
            <a:r>
              <a:rPr lang="en-US" sz="1200" kern="1200" dirty="0" err="1">
                <a:solidFill>
                  <a:schemeClr val="tx1"/>
                </a:solidFill>
                <a:effectLst/>
                <a:latin typeface="+mn-lt"/>
                <a:ea typeface="+mn-ea"/>
                <a:cs typeface="+mn-cs"/>
              </a:rPr>
              <a:t>Hubley</a:t>
            </a:r>
            <a:r>
              <a:rPr lang="en-US" sz="1200" kern="1200" dirty="0">
                <a:solidFill>
                  <a:schemeClr val="tx1"/>
                </a:solidFill>
                <a:effectLst/>
                <a:latin typeface="+mn-lt"/>
                <a:ea typeface="+mn-ea"/>
                <a:cs typeface="+mn-cs"/>
              </a:rPr>
              <a:t>.</a:t>
            </a:r>
          </a:p>
          <a:p>
            <a:pPr lvl="3"/>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Jamie</a:t>
            </a:r>
            <a:r>
              <a:rPr lang="en-CA" sz="8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 a 15-year old gay boy, who was relentlessly bullied about [CLICK] figure skating and being gay. He was constantly verbally assaulted, and he felt very alone about being the only “out” gay student in his high school and feeling that no one accepted him. [CLICK] This led to an intense depression, and </a:t>
            </a:r>
            <a:r>
              <a:rPr lang="en-US" sz="1200" kern="1200" dirty="0" err="1">
                <a:solidFill>
                  <a:schemeClr val="tx1"/>
                </a:solidFill>
                <a:effectLst/>
                <a:latin typeface="+mn-lt"/>
                <a:ea typeface="+mn-ea"/>
                <a:cs typeface="+mn-cs"/>
              </a:rPr>
              <a:t>Hubley</a:t>
            </a:r>
            <a:r>
              <a:rPr lang="en-US" sz="1200" kern="1200" dirty="0">
                <a:solidFill>
                  <a:schemeClr val="tx1"/>
                </a:solidFill>
                <a:effectLst/>
                <a:latin typeface="+mn-lt"/>
                <a:ea typeface="+mn-ea"/>
                <a:cs typeface="+mn-cs"/>
              </a:rPr>
              <a:t> ultimately ended up taking his life.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one example of an extreme case that ended in suicide. Even though suicide is a rare outcome, this example demonstrates that all forms of identity-based bullying can be harmful. </a:t>
            </a:r>
          </a:p>
        </p:txBody>
      </p:sp>
      <p:sp>
        <p:nvSpPr>
          <p:cNvPr id="4" name="Slide Number Placeholder 3"/>
          <p:cNvSpPr>
            <a:spLocks noGrp="1"/>
          </p:cNvSpPr>
          <p:nvPr>
            <p:ph type="sldNum" sz="quarter" idx="5"/>
          </p:nvPr>
        </p:nvSpPr>
        <p:spPr/>
        <p:txBody>
          <a:bodyPr/>
          <a:lstStyle/>
          <a:p>
            <a:fld id="{3B353CD6-1522-4E75-A0DD-3A44CF3C298B}" type="slidenum">
              <a:rPr lang="en-CA" smtClean="0"/>
              <a:t>16</a:t>
            </a:fld>
            <a:endParaRPr lang="en-CA"/>
          </a:p>
        </p:txBody>
      </p:sp>
    </p:spTree>
    <p:extLst>
      <p:ext uri="{BB962C8B-B14F-4D97-AF65-F5344CB8AC3E}">
        <p14:creationId xmlns:p14="http://schemas.microsoft.com/office/powerpoint/2010/main" val="337104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another example, some youth are more likely to think that when a girl does the bullying, it’s not very serious. Because of this belief, youth may be less likely to intervene when they see a girl engaging in bullying.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Consider the example of Addison [CLICK], one of the popular girls in high school who is White. She’s been creating social media videos [CLICK[ every week to call out all the boys in her class as ‘hot’ or ‘not’. When she gets to Michael, an Indigenous boy, she makes fun of his braids and says he is ‘definitely not hot – his hair is like a girl’s!”. Other classmates then comment their agreement, with one stating “</a:t>
            </a:r>
            <a:r>
              <a:rPr lang="en-US" sz="1200" kern="1200" dirty="0" err="1">
                <a:solidFill>
                  <a:schemeClr val="tx1"/>
                </a:solidFill>
                <a:effectLst/>
                <a:latin typeface="+mn-lt"/>
                <a:ea typeface="+mn-ea"/>
                <a:cs typeface="+mn-cs"/>
              </a:rPr>
              <a:t>Eew</a:t>
            </a:r>
            <a:r>
              <a:rPr lang="en-US" sz="1200" kern="1200" dirty="0">
                <a:solidFill>
                  <a:schemeClr val="tx1"/>
                </a:solidFill>
                <a:effectLst/>
                <a:latin typeface="+mn-lt"/>
                <a:ea typeface="+mn-ea"/>
                <a:cs typeface="+mn-cs"/>
              </a:rPr>
              <a:t> I know – does he even wash it?”</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comments cause Michael to feel shame about his braids. His braids are part of expressing his culture, and so he also feels shame about his culture. Michael feels very sad and like he will never be accepted and starts to disengage at school.  </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an example of identity-based bullying where a White girl (someone from a dominant group) is making fun of someone from a marginalized group because of their identity with the intent to hurt them.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should be seen as an emergency that requires action. However, some youth will be hesitant to intervene because they also hold beliefs that when girls do the bullying, it’s not very serious. </a:t>
            </a:r>
          </a:p>
          <a:p>
            <a:pPr lvl="1"/>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the message is that all kinds of identity-based bullying are serious and harmful. Understanding this helps us and the youth we work with interpret all identity-based bullying events as emergencies. </a:t>
            </a:r>
            <a:endParaRPr lang="en-CA" sz="1200" kern="1200" dirty="0">
              <a:solidFill>
                <a:schemeClr val="tx1"/>
              </a:solidFill>
              <a:effectLst/>
              <a:latin typeface="+mn-lt"/>
              <a:ea typeface="+mn-ea"/>
              <a:cs typeface="+mn-cs"/>
            </a:endParaRPr>
          </a:p>
          <a:p>
            <a:pPr lvl="2"/>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17</a:t>
            </a:fld>
            <a:endParaRPr lang="en-CA"/>
          </a:p>
        </p:txBody>
      </p:sp>
    </p:spTree>
    <p:extLst>
      <p:ext uri="{BB962C8B-B14F-4D97-AF65-F5344CB8AC3E}">
        <p14:creationId xmlns:p14="http://schemas.microsoft.com/office/powerpoint/2010/main" val="115835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After youth identify identity-based bullying and then interpret it as an emergency that needs help, they need to actually feel like it’s their responsibility to help. But what could get in the way of that?</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Youth might fear personal consequences if they step in and defend the person being bullied. For example, [CLICK]  someone might lose status with their peers if they challenge someone publicly who has a lot of social power and status in the school. This is a valid fear, as losing social status can be very serious for youth. So, we need to consider alternative options for some youth when losing social status is a potential repercussion.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Youth may also [CLICK] fear retaliation. Sometimes, when someone defends another person, they may then become a target for bullying. This legitimate fear can be enough to stop them from stepping in. </a:t>
            </a:r>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Also, youth who have repeatedly experienced identity-based bullying or youth who hold less social status in the school may not be in a safe place to directly intervene. For example, [CLICK] these youth may experience increased distress or negative emotions like anger and guilt if they engage in direct defending. So, we shouldn’t ask all youth to speak up and intervene directly, as there are many valid reasons for why it could end up actually harming them.</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18</a:t>
            </a:fld>
            <a:endParaRPr lang="en-CA"/>
          </a:p>
        </p:txBody>
      </p:sp>
    </p:spTree>
    <p:extLst>
      <p:ext uri="{BB962C8B-B14F-4D97-AF65-F5344CB8AC3E}">
        <p14:creationId xmlns:p14="http://schemas.microsoft.com/office/powerpoint/2010/main" val="969795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However, there are some students we can ask to speak up and directly intervene. In fact, [CLICK] it’s actually youth who hold power and status in the school that are in the best positions to speak up when they see identity-based bullying. So, we should encourage peer leaders to speak up against comments that are racist, homophobic, ableist, etc. In addition, they can be vocal about valuing everyone, for example by saying things like “It’s ok to be whoever you want to be”.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Students with social power also have a lot of say over the norms of the peer group. [CLICK] High status youth have a lot of influence of their peers. So, if powerful and high-status youth intervene when they see identity-based bullying, their peers will also be more likely to intervene. Thus, powerful and high-status youth in the schools can act as peer leaders [CLICK], being the ones to send a powerful message that identity-based bullying is not ok.</a:t>
            </a:r>
            <a:endParaRPr lang="en-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Facilitation guidance</a:t>
            </a:r>
            <a:r>
              <a:rPr lang="en-US" sz="1200" kern="1200" dirty="0">
                <a:solidFill>
                  <a:schemeClr val="tx1"/>
                </a:solidFill>
                <a:effectLst/>
                <a:latin typeface="+mn-lt"/>
                <a:ea typeface="+mn-ea"/>
                <a:cs typeface="+mn-cs"/>
              </a:rPr>
              <a:t>: See “Strategies to Help Students to Become Allies and Prevent Identity-Based Bullying” below (end of script) for specific ways to help peer leaders build their capacities to stand up against identity-based bullying.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19</a:t>
            </a:fld>
            <a:endParaRPr lang="en-CA"/>
          </a:p>
        </p:txBody>
      </p:sp>
    </p:spTree>
    <p:extLst>
      <p:ext uri="{BB962C8B-B14F-4D97-AF65-F5344CB8AC3E}">
        <p14:creationId xmlns:p14="http://schemas.microsoft.com/office/powerpoint/2010/main" val="72696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0B90F-665E-8540-ADC3-3764E3CAE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5314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many youth may have thoughts like “there are so many other people who see this happening, and those people probably know the person being bullied more than I do…[CLICK] so I’m sure someone else will do something about it”. When this happens, we call it the bystander effect, or the belief that because so many other people are around, someone else will surely do something to help. Unfortunately, this is rarely the case. As more people observe the event, the likelihood of someone intervening goes down. So, we need to tell youth about the bystander effect so they can change this tendency to believe someone else will step in. We can instead encourage them to do something, on their own or with their peers, even if they see others witnessing the identity-based bullying.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Taken together, all of these things can make it hard to step in and defend the person being bullied. Because defending is challenging to do and tied to things like someone’s own popularity, status, and power, not all youth are in a position to defend others directly. </a:t>
            </a:r>
            <a:endParaRPr lang="en-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Facilitation guidance</a:t>
            </a:r>
            <a:r>
              <a:rPr lang="en-US" sz="1200" kern="1200" dirty="0">
                <a:solidFill>
                  <a:schemeClr val="tx1"/>
                </a:solidFill>
                <a:effectLst/>
                <a:latin typeface="+mn-lt"/>
                <a:ea typeface="+mn-ea"/>
                <a:cs typeface="+mn-cs"/>
              </a:rPr>
              <a:t>: Many youth have been socialized to “stay out of other people’s business”. So, when we talk to students about ways to be allies (including ways to directly intervene), it can feel counterintuitive. Be prepared to have conversations about how there is a difference between “being nosy/getting into other people’s business” and “being an ally”.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Remember that the message we are sending is this: everyone has the right to be respected and safe, and that we have a collective responsibility to be inclusive and act as allies for people who experience identity-based bullying. There are many ways to act as an ally, and we only suggest that students intervene if they feel safe to do so, and if they have a way to intervene in a way that keeps everyone safe.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20</a:t>
            </a:fld>
            <a:endParaRPr lang="en-CA"/>
          </a:p>
        </p:txBody>
      </p:sp>
    </p:spTree>
    <p:extLst>
      <p:ext uri="{BB962C8B-B14F-4D97-AF65-F5344CB8AC3E}">
        <p14:creationId xmlns:p14="http://schemas.microsoft.com/office/powerpoint/2010/main" val="3592057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youth who are not in a position to directly defend someone, there are various other strategies they can engage in -all of which are helpful!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They can ask an adult to help. This is something that can be done privately and confidentially. It’s critical for educators to make it clear that if a student comes to you with a concern, you will take it seriously and address the situation without ‘outing’ the student who came to you. This will protect them from being retaliated against. </a:t>
            </a:r>
          </a:p>
          <a:p>
            <a:pPr lvl="1"/>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youth can also [CLICK] comfort the person who was bullied. For example, they could ask if that person is ok, and communicate that they don’t agree with the bullying they saw. </a:t>
            </a:r>
          </a:p>
          <a:p>
            <a:pPr lvl="1"/>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Similarly, youth can connect with the person who was bullied. [CLICK] This might look like walking with them in the hallway, asking them to sit together at lunch, inviting them to join a club, or even starting a new club (for example, a Gay Straight Alliance). </a:t>
            </a:r>
          </a:p>
          <a:p>
            <a:pPr lvl="1"/>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an educator, you can help youth figure out which strategy is best for them, and the specific way(s) they can be an ally. Being an ally means being a helper, and in this context, a helper who is looking out for people from marginalized groups specifically.  </a:t>
            </a:r>
          </a:p>
          <a:p>
            <a:pPr lvl="0"/>
            <a:endParaRPr lang="en-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Facilitation guidance</a:t>
            </a:r>
            <a:r>
              <a:rPr lang="en-US" sz="1200" kern="1200" dirty="0">
                <a:solidFill>
                  <a:schemeClr val="tx1"/>
                </a:solidFill>
                <a:effectLst/>
                <a:latin typeface="+mn-lt"/>
                <a:ea typeface="+mn-ea"/>
                <a:cs typeface="+mn-cs"/>
              </a:rPr>
              <a:t>: See “Strategies to Help Students to Become Allies and Prevent Identity-Based Bullying” below (end of script) for various strategies you can use with your students. </a:t>
            </a:r>
          </a:p>
        </p:txBody>
      </p:sp>
      <p:sp>
        <p:nvSpPr>
          <p:cNvPr id="4" name="Slide Number Placeholder 3"/>
          <p:cNvSpPr>
            <a:spLocks noGrp="1"/>
          </p:cNvSpPr>
          <p:nvPr>
            <p:ph type="sldNum" sz="quarter" idx="5"/>
          </p:nvPr>
        </p:nvSpPr>
        <p:spPr/>
        <p:txBody>
          <a:bodyPr/>
          <a:lstStyle/>
          <a:p>
            <a:fld id="{3B353CD6-1522-4E75-A0DD-3A44CF3C298B}" type="slidenum">
              <a:rPr lang="en-CA" smtClean="0"/>
              <a:t>21</a:t>
            </a:fld>
            <a:endParaRPr lang="en-CA"/>
          </a:p>
        </p:txBody>
      </p:sp>
    </p:spTree>
    <p:extLst>
      <p:ext uri="{BB962C8B-B14F-4D97-AF65-F5344CB8AC3E}">
        <p14:creationId xmlns:p14="http://schemas.microsoft.com/office/powerpoint/2010/main" val="2971010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sz="1200" kern="1200" dirty="0">
                <a:solidFill>
                  <a:schemeClr val="tx1"/>
                </a:solidFill>
                <a:effectLst/>
                <a:latin typeface="+mn-lt"/>
                <a:ea typeface="+mn-ea"/>
                <a:cs typeface="+mn-cs"/>
              </a:rPr>
              <a:t>So far, we’ve talked about:</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How it’s important to be able to identify identity-based bullying and the various forms it can take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Recognizing all instances of identity-based bullying as harmful</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Encouraging your students to feel a responsibility to do something when they see identity-based bullying</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The various reasons that make it hard for students to intervene, and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Different ways for youth to act as allies, recognizing that not all youth are in a position to defend others directly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help you and your students think of the various ways they can become allies to prevent identity-based bullying, [CLICK] see “Strategies to Help Students to Become Allies and Prevent Identity-Based Bullying</a:t>
            </a:r>
            <a:r>
              <a:rPr lang="en-CA" sz="8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Facilitation guidance</a:t>
            </a:r>
            <a:r>
              <a:rPr lang="en-US" sz="1200" kern="1200" dirty="0">
                <a:solidFill>
                  <a:schemeClr val="tx1"/>
                </a:solidFill>
                <a:effectLst/>
                <a:latin typeface="+mn-lt"/>
                <a:ea typeface="+mn-ea"/>
                <a:cs typeface="+mn-cs"/>
              </a:rPr>
              <a:t>: “Strategies to Help Students to Become Allies and Prevent Identity-Based Bullying” is below (end of script: </a:t>
            </a:r>
            <a:r>
              <a:rPr lang="en-CA" sz="1800" i="0" u="sng" dirty="0">
                <a:solidFill>
                  <a:srgbClr val="1155CC"/>
                </a:solidFill>
                <a:effectLst/>
                <a:latin typeface="Arial" panose="020B0604020202020204" pitchFamily="34" charset="0"/>
                <a:hlinkClick r:id="rId3"/>
              </a:rPr>
              <a:t>https://www.prevnet.ca/sites/prevnet.ca/files/peers_as_allies_script_final.docx</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124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23</a:t>
            </a:fld>
            <a:endParaRPr lang="en-CA"/>
          </a:p>
        </p:txBody>
      </p:sp>
    </p:spTree>
    <p:extLst>
      <p:ext uri="{BB962C8B-B14F-4D97-AF65-F5344CB8AC3E}">
        <p14:creationId xmlns:p14="http://schemas.microsoft.com/office/powerpoint/2010/main" val="202153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In Canada, at least 1 in 3 teens report being </a:t>
            </a:r>
            <a:r>
              <a:rPr lang="en-CA" sz="1200" b="1" kern="1200" dirty="0">
                <a:solidFill>
                  <a:schemeClr val="tx1"/>
                </a:solidFill>
                <a:effectLst/>
                <a:latin typeface="+mn-lt"/>
                <a:ea typeface="+mn-ea"/>
                <a:cs typeface="+mn-cs"/>
              </a:rPr>
              <a:t>bullied</a:t>
            </a:r>
            <a:r>
              <a:rPr lang="en-CA" sz="1200" kern="1200" dirty="0">
                <a:solidFill>
                  <a:schemeClr val="tx1"/>
                </a:solidFill>
                <a:effectLst/>
                <a:latin typeface="+mn-lt"/>
                <a:ea typeface="+mn-ea"/>
                <a:cs typeface="+mn-cs"/>
              </a:rPr>
              <a:t>. When we say bullying, we are talking about [CLICK] a destructive relationship [CLICK] where one person or a group of people holds </a:t>
            </a:r>
            <a:r>
              <a:rPr lang="en-CA" sz="1200" b="1" kern="1200" dirty="0">
                <a:solidFill>
                  <a:schemeClr val="tx1"/>
                </a:solidFill>
                <a:effectLst/>
                <a:latin typeface="+mn-lt"/>
                <a:ea typeface="+mn-ea"/>
                <a:cs typeface="+mn-cs"/>
              </a:rPr>
              <a:t>power</a:t>
            </a:r>
            <a:r>
              <a:rPr lang="en-CA" sz="1200" kern="1200" dirty="0">
                <a:solidFill>
                  <a:schemeClr val="tx1"/>
                </a:solidFill>
                <a:effectLst/>
                <a:latin typeface="+mn-lt"/>
                <a:ea typeface="+mn-ea"/>
                <a:cs typeface="+mn-cs"/>
              </a:rPr>
              <a:t> over another, and [CLICK] intentionally acts aggressively to harm them. This is often done repeatedly. Bullying can happen in person or online. </a:t>
            </a:r>
          </a:p>
          <a:p>
            <a:pPr lvl="1"/>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Someone has power [CLICK]  when they have the ability to act in ways that can impact the lives of others, either positively or negatively. Power is related to things like social status and popularity. Youth bully others in order to gain power. Today, we’ll be talking more about the power dynamics that help us understand bullying.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Identity-based bullying</a:t>
            </a:r>
            <a:r>
              <a:rPr lang="en-CA" sz="1200" kern="1200" dirty="0">
                <a:solidFill>
                  <a:schemeClr val="tx1"/>
                </a:solidFill>
                <a:effectLst/>
                <a:latin typeface="+mn-lt"/>
                <a:ea typeface="+mn-ea"/>
                <a:cs typeface="+mn-cs"/>
              </a:rPr>
              <a:t> targets people based on their identities. People’s identities include many things, [CLICK] such as body size, race, ethnicity, citizenship status, gender, sexual orientation, class, and ability, among others. Identity-based bullying means repeatedly targeting someone because of these identities, for example by calling someone hurtful names because they are gay, excluding someone because they are of a different race, catcalling someone because they’re a girl, making a hurtful social media post about someone based on their physical appearance, or making fun of someone because they are in a wheelchair. </a:t>
            </a:r>
          </a:p>
          <a:p>
            <a:pPr lvl="1"/>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4</a:t>
            </a:fld>
            <a:endParaRPr lang="en-CA"/>
          </a:p>
        </p:txBody>
      </p:sp>
    </p:spTree>
    <p:extLst>
      <p:ext uri="{BB962C8B-B14F-4D97-AF65-F5344CB8AC3E}">
        <p14:creationId xmlns:p14="http://schemas.microsoft.com/office/powerpoint/2010/main" val="379827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Bullying happens when there is a difference in power between people. Someone has </a:t>
            </a:r>
            <a:r>
              <a:rPr lang="en-CA" sz="1200" b="1" kern="1200" dirty="0">
                <a:solidFill>
                  <a:schemeClr val="tx1"/>
                </a:solidFill>
                <a:effectLst/>
                <a:latin typeface="+mn-lt"/>
                <a:ea typeface="+mn-ea"/>
                <a:cs typeface="+mn-cs"/>
              </a:rPr>
              <a:t>power</a:t>
            </a:r>
            <a:r>
              <a:rPr lang="en-CA" sz="1200" kern="1200" dirty="0">
                <a:solidFill>
                  <a:schemeClr val="tx1"/>
                </a:solidFill>
                <a:effectLst/>
                <a:latin typeface="+mn-lt"/>
                <a:ea typeface="+mn-ea"/>
                <a:cs typeface="+mn-cs"/>
              </a:rPr>
              <a:t> when they have the ability to act in ways that can impact the lives of others. </a:t>
            </a:r>
          </a:p>
          <a:p>
            <a:pPr lvl="1"/>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differences in power that are at the root of identity-based bullying have been created by society, by oppressing some groups and privileging others over time. Because of this, some groups in society continue to have more power as compared to others (for example, heterosexual youth hold more social power than queer youth). </a:t>
            </a:r>
          </a:p>
          <a:p>
            <a:r>
              <a:rPr lang="en-CA" sz="105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5</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Youth who are bullied are more likely to experience mental, physical, academic, and social challenges.</a:t>
            </a:r>
          </a:p>
        </p:txBody>
      </p:sp>
      <p:sp>
        <p:nvSpPr>
          <p:cNvPr id="4" name="Slide Number Placeholder 3"/>
          <p:cNvSpPr>
            <a:spLocks noGrp="1"/>
          </p:cNvSpPr>
          <p:nvPr>
            <p:ph type="sldNum" sz="quarter" idx="5"/>
          </p:nvPr>
        </p:nvSpPr>
        <p:spPr/>
        <p:txBody>
          <a:bodyPr/>
          <a:lstStyle/>
          <a:p>
            <a:fld id="{3B353CD6-1522-4E75-A0DD-3A44CF3C298B}" type="slidenum">
              <a:rPr lang="en-CA" smtClean="0"/>
              <a:t>6</a:t>
            </a:fld>
            <a:endParaRPr lang="en-CA"/>
          </a:p>
        </p:txBody>
      </p:sp>
    </p:spTree>
    <p:extLst>
      <p:ext uri="{BB962C8B-B14F-4D97-AF65-F5344CB8AC3E}">
        <p14:creationId xmlns:p14="http://schemas.microsoft.com/office/powerpoint/2010/main" val="103219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They are also more likely to experience other types of harm later in life, like [CLICK] </a:t>
            </a:r>
            <a:r>
              <a:rPr lang="en-CA" sz="1200" b="1" kern="1200" dirty="0">
                <a:solidFill>
                  <a:schemeClr val="tx1"/>
                </a:solidFill>
                <a:effectLst/>
                <a:latin typeface="+mn-lt"/>
                <a:ea typeface="+mn-ea"/>
                <a:cs typeface="+mn-cs"/>
              </a:rPr>
              <a:t>dating violence</a:t>
            </a:r>
            <a:r>
              <a:rPr lang="en-CA" sz="1200" kern="1200" dirty="0">
                <a:solidFill>
                  <a:schemeClr val="tx1"/>
                </a:solidFill>
                <a:effectLst/>
                <a:latin typeface="+mn-lt"/>
                <a:ea typeface="+mn-ea"/>
                <a:cs typeface="+mn-cs"/>
              </a:rPr>
              <a:t> or[CLICK]  </a:t>
            </a:r>
            <a:r>
              <a:rPr lang="en-CA" sz="1200" b="1" kern="1200" dirty="0">
                <a:solidFill>
                  <a:schemeClr val="tx1"/>
                </a:solidFill>
                <a:effectLst/>
                <a:latin typeface="+mn-lt"/>
                <a:ea typeface="+mn-ea"/>
                <a:cs typeface="+mn-cs"/>
              </a:rPr>
              <a:t>sexual harassment</a:t>
            </a:r>
            <a:r>
              <a:rPr lang="en-CA" sz="1200" kern="1200" dirty="0">
                <a:solidFill>
                  <a:schemeClr val="tx1"/>
                </a:solidFill>
                <a:effectLst/>
                <a:latin typeface="+mn-lt"/>
                <a:ea typeface="+mn-ea"/>
                <a:cs typeface="+mn-cs"/>
              </a:rPr>
              <a:t>, compared to people who are not bullied.  </a:t>
            </a:r>
          </a:p>
          <a:p>
            <a:pPr lvl="1"/>
            <a:endParaRPr lang="en-CA" sz="1200"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Facilitation guidance</a:t>
            </a:r>
            <a:r>
              <a:rPr lang="en-CA" sz="1200" kern="1200" dirty="0">
                <a:solidFill>
                  <a:schemeClr val="tx1"/>
                </a:solidFill>
                <a:effectLst/>
                <a:latin typeface="+mn-lt"/>
                <a:ea typeface="+mn-ea"/>
                <a:cs typeface="+mn-cs"/>
              </a:rPr>
              <a:t>: The content from the beginning of the video until now has already been covered in videos 1 – 3. If you feel you and your students are familiar with this information, you do not need to repeat it all. However, if you feel your students need a refresher, you can remind them of this information. Alternatively, you can present the information in a more engaging way, by asking students to define the terms. For example, “Previously we talked about identity-based bullying. Does anyone remember what that term refers to?”</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7</a:t>
            </a:fld>
            <a:endParaRPr lang="en-CA"/>
          </a:p>
        </p:txBody>
      </p:sp>
    </p:spTree>
    <p:extLst>
      <p:ext uri="{BB962C8B-B14F-4D97-AF65-F5344CB8AC3E}">
        <p14:creationId xmlns:p14="http://schemas.microsoft.com/office/powerpoint/2010/main" val="116498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This video focuses on identity-based bullying, specifically. Although many youth in Canada experience identity-based bullying, [CLICK] most youth say it is not right and identify it as morally wrong. What’s more, most youth say [CLICK] they are willing to intervene in some way to stop bullying. Youth are more likely to intervene if they have a relationship with the person being bullied, if they want to help, if they want to make a difference, and if they feel that stopping bullying is everyone’s responsibility. </a:t>
            </a:r>
          </a:p>
          <a:p>
            <a:endParaRPr lang="en-CA" sz="105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8</a:t>
            </a:fld>
            <a:endParaRPr lang="en-CA"/>
          </a:p>
        </p:txBody>
      </p:sp>
    </p:spTree>
    <p:extLst>
      <p:ext uri="{BB962C8B-B14F-4D97-AF65-F5344CB8AC3E}">
        <p14:creationId xmlns:p14="http://schemas.microsoft.com/office/powerpoint/2010/main" val="379827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However, even though many youth are willing, youth still do not intervene very often. Why is that?</a:t>
            </a:r>
          </a:p>
          <a:p>
            <a:pPr lvl="0"/>
            <a:r>
              <a:rPr lang="en-CA" sz="1200" b="1" kern="1200" dirty="0">
                <a:solidFill>
                  <a:schemeClr val="tx1"/>
                </a:solidFill>
                <a:effectLst/>
                <a:latin typeface="+mn-lt"/>
                <a:ea typeface="+mn-ea"/>
                <a:cs typeface="+mn-cs"/>
              </a:rPr>
              <a:t>Facilitation guidance</a:t>
            </a:r>
            <a:r>
              <a:rPr lang="en-CA" sz="1200" kern="1200" dirty="0">
                <a:solidFill>
                  <a:schemeClr val="tx1"/>
                </a:solidFill>
                <a:effectLst/>
                <a:latin typeface="+mn-lt"/>
                <a:ea typeface="+mn-ea"/>
                <a:cs typeface="+mn-cs"/>
              </a:rPr>
              <a:t>: At this point, you may want to stop and ask your students about barriers to intervening might exist in your school. For example, fear of retaliation, feeling it was not their business, not wanting to get into trouble, feeling no one would do anything if they reported it, feeling as if it would not make a difference, and not wanting to get involved.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Well, there are </a:t>
            </a:r>
            <a:r>
              <a:rPr lang="en-US" sz="1200" kern="1200" dirty="0">
                <a:solidFill>
                  <a:schemeClr val="tx1"/>
                </a:solidFill>
                <a:effectLst/>
                <a:latin typeface="+mn-lt"/>
                <a:ea typeface="+mn-ea"/>
                <a:cs typeface="+mn-cs"/>
              </a:rPr>
              <a:t>are certain things that make it difficult for youth to speak up and stop bullying. Today we’re going to talk about what makes it hard for many youth to take a stand against bullying, and what we as educators can do about it.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9</a:t>
            </a:fld>
            <a:endParaRPr lang="en-CA"/>
          </a:p>
        </p:txBody>
      </p:sp>
    </p:spTree>
    <p:extLst>
      <p:ext uri="{BB962C8B-B14F-4D97-AF65-F5344CB8AC3E}">
        <p14:creationId xmlns:p14="http://schemas.microsoft.com/office/powerpoint/2010/main" val="370723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164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629400" cy="1143000"/>
          </a:xfr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114800"/>
          </a:xfrm>
        </p:spPr>
        <p:txBody>
          <a:bodyPr/>
          <a:lstStyle/>
          <a:p>
            <a:r>
              <a:rPr lang="en-US"/>
              <a:t>Click icon to add chart</a:t>
            </a:r>
          </a:p>
        </p:txBody>
      </p:sp>
    </p:spTree>
    <p:extLst>
      <p:ext uri="{BB962C8B-B14F-4D97-AF65-F5344CB8AC3E}">
        <p14:creationId xmlns:p14="http://schemas.microsoft.com/office/powerpoint/2010/main" val="12233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4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8524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73350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41154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4000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32419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2471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88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32786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6324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065728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294212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05150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827240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189374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24516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580129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6114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08094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734826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384291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4180963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679300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610714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616409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731828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5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8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79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558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revnet slide background cop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92088"/>
            <a:ext cx="9144000" cy="7050088"/>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0"/>
            <a:ext cx="6629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0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txStyles>
    <p:title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99918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8683110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4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hape 54">
            <a:extLst>
              <a:ext uri="{FF2B5EF4-FFF2-40B4-BE49-F238E27FC236}">
                <a16:creationId xmlns:a16="http://schemas.microsoft.com/office/drawing/2014/main" id="{D583E488-531D-4BDA-B158-E23CA1259E44}"/>
              </a:ext>
            </a:extLst>
          </p:cNvPr>
          <p:cNvPicPr preferRelativeResize="0"/>
          <p:nvPr/>
        </p:nvPicPr>
        <p:blipFill>
          <a:blip r:embed="rId3">
            <a:alphaModFix/>
          </a:blip>
          <a:stretch>
            <a:fillRect/>
          </a:stretch>
        </p:blipFill>
        <p:spPr>
          <a:xfrm>
            <a:off x="0" y="0"/>
            <a:ext cx="9144000" cy="6858000"/>
          </a:xfrm>
          <a:prstGeom prst="rect">
            <a:avLst/>
          </a:prstGeom>
          <a:noFill/>
          <a:ln>
            <a:noFill/>
          </a:ln>
        </p:spPr>
      </p:pic>
      <p:sp>
        <p:nvSpPr>
          <p:cNvPr id="6" name="Title 1">
            <a:extLst>
              <a:ext uri="{FF2B5EF4-FFF2-40B4-BE49-F238E27FC236}">
                <a16:creationId xmlns:a16="http://schemas.microsoft.com/office/drawing/2014/main" id="{233E2119-717C-924F-2CCB-7E22A830C8FE}"/>
              </a:ext>
            </a:extLst>
          </p:cNvPr>
          <p:cNvSpPr txBox="1">
            <a:spLocks/>
          </p:cNvSpPr>
          <p:nvPr/>
        </p:nvSpPr>
        <p:spPr>
          <a:xfrm>
            <a:off x="87363" y="408175"/>
            <a:ext cx="5481566" cy="41633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4800" dirty="0">
                <a:latin typeface="Myriad Pro Light" panose="020B0403030403020204" pitchFamily="34" charset="0"/>
                <a:ea typeface="Roboto" panose="02000000000000000000" pitchFamily="2" charset="0"/>
                <a:cs typeface="Malayalam MN" pitchFamily="2" charset="0"/>
              </a:rPr>
              <a:t>Peers as Allies</a:t>
            </a:r>
          </a:p>
        </p:txBody>
      </p:sp>
      <p:sp>
        <p:nvSpPr>
          <p:cNvPr id="2" name="TextBox 1">
            <a:extLst>
              <a:ext uri="{FF2B5EF4-FFF2-40B4-BE49-F238E27FC236}">
                <a16:creationId xmlns:a16="http://schemas.microsoft.com/office/drawing/2014/main" id="{B77FB69A-BCEE-A412-60E4-7F30EE1474A1}"/>
              </a:ext>
            </a:extLst>
          </p:cNvPr>
          <p:cNvSpPr txBox="1"/>
          <p:nvPr/>
        </p:nvSpPr>
        <p:spPr>
          <a:xfrm>
            <a:off x="130629" y="808703"/>
            <a:ext cx="4170181" cy="1077218"/>
          </a:xfrm>
          <a:prstGeom prst="rect">
            <a:avLst/>
          </a:prstGeom>
          <a:noFill/>
        </p:spPr>
        <p:txBody>
          <a:bodyPr wrap="none" rtlCol="0">
            <a:spAutoFit/>
          </a:bodyPr>
          <a:lstStyle/>
          <a:p>
            <a:r>
              <a:rPr lang="en-CA" sz="2200" i="1" dirty="0">
                <a:latin typeface="Myriad Pro Light" panose="020B0403030403020204" pitchFamily="34" charset="0"/>
                <a:ea typeface="Roboto" panose="02000000000000000000" pitchFamily="2" charset="0"/>
                <a:cs typeface="Malayalam MN" pitchFamily="2" charset="0"/>
              </a:rPr>
              <a:t>Teaching and Learning Resources </a:t>
            </a:r>
          </a:p>
          <a:p>
            <a:r>
              <a:rPr lang="en-CA" sz="2200" i="1" dirty="0">
                <a:latin typeface="Myriad Pro Light" panose="020B0403030403020204" pitchFamily="34" charset="0"/>
                <a:ea typeface="Roboto" panose="02000000000000000000" pitchFamily="2" charset="0"/>
                <a:cs typeface="Malayalam MN" pitchFamily="2" charset="0"/>
              </a:rPr>
              <a:t>to Prevent Identity-based Bullying</a:t>
            </a:r>
          </a:p>
          <a:p>
            <a:endParaRPr lang="en-CA" sz="2000" i="1" dirty="0"/>
          </a:p>
        </p:txBody>
      </p:sp>
      <p:sp>
        <p:nvSpPr>
          <p:cNvPr id="3" name="TextBox 2">
            <a:extLst>
              <a:ext uri="{FF2B5EF4-FFF2-40B4-BE49-F238E27FC236}">
                <a16:creationId xmlns:a16="http://schemas.microsoft.com/office/drawing/2014/main" id="{2A392FD0-C99B-0EB3-B298-24D7DE0899DD}"/>
              </a:ext>
            </a:extLst>
          </p:cNvPr>
          <p:cNvSpPr txBox="1"/>
          <p:nvPr/>
        </p:nvSpPr>
        <p:spPr>
          <a:xfrm>
            <a:off x="1919885" y="3228945"/>
            <a:ext cx="1816523" cy="400110"/>
          </a:xfrm>
          <a:prstGeom prst="rect">
            <a:avLst/>
          </a:prstGeom>
          <a:noFill/>
        </p:spPr>
        <p:txBody>
          <a:bodyPr wrap="none" rtlCol="0">
            <a:spAutoFit/>
          </a:bodyPr>
          <a:lstStyle/>
          <a:p>
            <a:r>
              <a:rPr lang="en-CA" sz="2000" b="1" dirty="0">
                <a:solidFill>
                  <a:srgbClr val="D62E46"/>
                </a:solidFill>
                <a:latin typeface="Myriad Pro Light" panose="020B0403030403020204"/>
              </a:rPr>
              <a:t>LESSON FOUR:</a:t>
            </a:r>
          </a:p>
        </p:txBody>
      </p:sp>
    </p:spTree>
    <p:extLst>
      <p:ext uri="{BB962C8B-B14F-4D97-AF65-F5344CB8AC3E}">
        <p14:creationId xmlns:p14="http://schemas.microsoft.com/office/powerpoint/2010/main" val="402425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89;p20">
            <a:extLst>
              <a:ext uri="{FF2B5EF4-FFF2-40B4-BE49-F238E27FC236}">
                <a16:creationId xmlns:a16="http://schemas.microsoft.com/office/drawing/2014/main" id="{EA97967B-1842-76F8-F959-B4D885A1F9C8}"/>
              </a:ext>
            </a:extLst>
          </p:cNvPr>
          <p:cNvSpPr txBox="1">
            <a:spLocks/>
          </p:cNvSpPr>
          <p:nvPr/>
        </p:nvSpPr>
        <p:spPr bwMode="auto">
          <a:xfrm>
            <a:off x="0" y="395208"/>
            <a:ext cx="9144000" cy="439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91425" tIns="91425" rIns="91425" bIns="91425" numCol="1" anchor="ctr" anchorCtr="0" compatLnSpc="1">
            <a:prstTxWarp prst="textNoShape">
              <a:avLst/>
            </a:prstTxWarp>
            <a:noAutofit/>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pPr>
              <a:spcBef>
                <a:spcPts val="0"/>
              </a:spcBef>
              <a:spcAft>
                <a:spcPts val="0"/>
              </a:spcAft>
            </a:pPr>
            <a:r>
              <a:rPr lang="en-CA" sz="3000" b="1" kern="0" dirty="0">
                <a:solidFill>
                  <a:srgbClr val="DD4851"/>
                </a:solidFill>
                <a:latin typeface="Myriad Pro Light" panose="020B0403030403020204"/>
                <a:cs typeface="Malayalam MN" pitchFamily="2" charset="0"/>
              </a:rPr>
              <a:t>The 5 Steps to Intervening</a:t>
            </a:r>
          </a:p>
        </p:txBody>
      </p:sp>
      <p:grpSp>
        <p:nvGrpSpPr>
          <p:cNvPr id="6" name="Google Shape;2030;p39">
            <a:extLst>
              <a:ext uri="{FF2B5EF4-FFF2-40B4-BE49-F238E27FC236}">
                <a16:creationId xmlns:a16="http://schemas.microsoft.com/office/drawing/2014/main" id="{704A0874-3373-26A3-54EC-168665F74DB6}"/>
              </a:ext>
            </a:extLst>
          </p:cNvPr>
          <p:cNvGrpSpPr/>
          <p:nvPr/>
        </p:nvGrpSpPr>
        <p:grpSpPr>
          <a:xfrm>
            <a:off x="2807777" y="1363250"/>
            <a:ext cx="4629624" cy="807652"/>
            <a:chOff x="3811200" y="768949"/>
            <a:chExt cx="4727890" cy="1030557"/>
          </a:xfrm>
        </p:grpSpPr>
        <p:sp>
          <p:nvSpPr>
            <p:cNvPr id="7" name="Google Shape;2031;p39">
              <a:extLst>
                <a:ext uri="{FF2B5EF4-FFF2-40B4-BE49-F238E27FC236}">
                  <a16:creationId xmlns:a16="http://schemas.microsoft.com/office/drawing/2014/main" id="{F28C5F4C-1458-AB56-F2F0-AA51DBF5F0BF}"/>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8" name="Google Shape;2032;p39">
              <a:extLst>
                <a:ext uri="{FF2B5EF4-FFF2-40B4-BE49-F238E27FC236}">
                  <a16:creationId xmlns:a16="http://schemas.microsoft.com/office/drawing/2014/main" id="{B5BAE37C-D219-673B-AD47-810E22878F92}"/>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1</a:t>
              </a:r>
              <a:endParaRPr sz="2400" dirty="0">
                <a:solidFill>
                  <a:schemeClr val="accent3"/>
                </a:solidFill>
                <a:latin typeface="Myriad Pro Light" panose="020B0403030403020204" pitchFamily="34" charset="0"/>
                <a:cs typeface="Malayalam MN" pitchFamily="2" charset="0"/>
              </a:endParaRPr>
            </a:p>
          </p:txBody>
        </p:sp>
      </p:grpSp>
      <p:sp>
        <p:nvSpPr>
          <p:cNvPr id="9" name="TextBox 8">
            <a:extLst>
              <a:ext uri="{FF2B5EF4-FFF2-40B4-BE49-F238E27FC236}">
                <a16:creationId xmlns:a16="http://schemas.microsoft.com/office/drawing/2014/main" id="{B043E3B1-854F-6856-1264-028962C59961}"/>
              </a:ext>
            </a:extLst>
          </p:cNvPr>
          <p:cNvSpPr txBox="1"/>
          <p:nvPr/>
        </p:nvSpPr>
        <p:spPr>
          <a:xfrm>
            <a:off x="3505766" y="1510691"/>
            <a:ext cx="3573611" cy="461665"/>
          </a:xfrm>
          <a:prstGeom prst="rect">
            <a:avLst/>
          </a:prstGeom>
          <a:noFill/>
        </p:spPr>
        <p:txBody>
          <a:bodyPr wrap="square" rtlCol="0">
            <a:spAutoFit/>
          </a:bodyPr>
          <a:lstStyle/>
          <a:p>
            <a:pPr algn="ctr"/>
            <a:r>
              <a:rPr lang="en-US" sz="2400" dirty="0">
                <a:solidFill>
                  <a:schemeClr val="accent3"/>
                </a:solidFill>
                <a:latin typeface="Myriad Pro Light" panose="020B0403030403020204" pitchFamily="34" charset="0"/>
                <a:cs typeface="Malayalam MN" pitchFamily="2" charset="0"/>
              </a:rPr>
              <a:t>Notice the event.</a:t>
            </a:r>
          </a:p>
        </p:txBody>
      </p:sp>
      <p:grpSp>
        <p:nvGrpSpPr>
          <p:cNvPr id="10" name="Google Shape;2030;p39">
            <a:extLst>
              <a:ext uri="{FF2B5EF4-FFF2-40B4-BE49-F238E27FC236}">
                <a16:creationId xmlns:a16="http://schemas.microsoft.com/office/drawing/2014/main" id="{ABB41D81-48B3-43D6-CC12-DBF97A648CAF}"/>
              </a:ext>
            </a:extLst>
          </p:cNvPr>
          <p:cNvGrpSpPr/>
          <p:nvPr/>
        </p:nvGrpSpPr>
        <p:grpSpPr>
          <a:xfrm>
            <a:off x="2807777" y="2314817"/>
            <a:ext cx="4727890" cy="841342"/>
            <a:chOff x="3811200" y="768949"/>
            <a:chExt cx="4727890" cy="980506"/>
          </a:xfrm>
        </p:grpSpPr>
        <p:sp>
          <p:nvSpPr>
            <p:cNvPr id="11" name="Google Shape;2031;p39">
              <a:extLst>
                <a:ext uri="{FF2B5EF4-FFF2-40B4-BE49-F238E27FC236}">
                  <a16:creationId xmlns:a16="http://schemas.microsoft.com/office/drawing/2014/main" id="{59343784-AC1A-82EF-78EE-AFF4AA9B2EE5}"/>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2" name="Google Shape;2032;p39">
              <a:extLst>
                <a:ext uri="{FF2B5EF4-FFF2-40B4-BE49-F238E27FC236}">
                  <a16:creationId xmlns:a16="http://schemas.microsoft.com/office/drawing/2014/main" id="{E296484C-EB1A-1C00-6A40-E9E9D39795AE}"/>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2</a:t>
              </a:r>
              <a:endParaRPr sz="2400" dirty="0">
                <a:solidFill>
                  <a:schemeClr val="accent3"/>
                </a:solidFill>
                <a:latin typeface="Myriad Pro Light" panose="020B0403030403020204" pitchFamily="34" charset="0"/>
                <a:cs typeface="Malayalam MN" pitchFamily="2" charset="0"/>
              </a:endParaRPr>
            </a:p>
          </p:txBody>
        </p:sp>
      </p:grpSp>
      <p:sp>
        <p:nvSpPr>
          <p:cNvPr id="13" name="TextBox 12">
            <a:extLst>
              <a:ext uri="{FF2B5EF4-FFF2-40B4-BE49-F238E27FC236}">
                <a16:creationId xmlns:a16="http://schemas.microsoft.com/office/drawing/2014/main" id="{ABD8E088-3E4C-C805-EC03-70B6F8AC508A}"/>
              </a:ext>
            </a:extLst>
          </p:cNvPr>
          <p:cNvSpPr txBox="1"/>
          <p:nvPr/>
        </p:nvSpPr>
        <p:spPr>
          <a:xfrm>
            <a:off x="3614497" y="2483336"/>
            <a:ext cx="4230256" cy="461665"/>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Consider it an emergency.</a:t>
            </a:r>
          </a:p>
        </p:txBody>
      </p:sp>
      <p:grpSp>
        <p:nvGrpSpPr>
          <p:cNvPr id="14" name="Google Shape;2030;p39">
            <a:extLst>
              <a:ext uri="{FF2B5EF4-FFF2-40B4-BE49-F238E27FC236}">
                <a16:creationId xmlns:a16="http://schemas.microsoft.com/office/drawing/2014/main" id="{DD25F34E-0C55-C19C-3402-A9F157F08230}"/>
              </a:ext>
            </a:extLst>
          </p:cNvPr>
          <p:cNvGrpSpPr/>
          <p:nvPr/>
        </p:nvGrpSpPr>
        <p:grpSpPr>
          <a:xfrm>
            <a:off x="2744967" y="3295387"/>
            <a:ext cx="4727890" cy="927143"/>
            <a:chOff x="3811200" y="768949"/>
            <a:chExt cx="4727890" cy="980506"/>
          </a:xfrm>
        </p:grpSpPr>
        <p:sp>
          <p:nvSpPr>
            <p:cNvPr id="15" name="Google Shape;2031;p39">
              <a:extLst>
                <a:ext uri="{FF2B5EF4-FFF2-40B4-BE49-F238E27FC236}">
                  <a16:creationId xmlns:a16="http://schemas.microsoft.com/office/drawing/2014/main" id="{3A3CB894-9671-2A80-5323-B9497638DC96}"/>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6" name="Google Shape;2032;p39">
              <a:extLst>
                <a:ext uri="{FF2B5EF4-FFF2-40B4-BE49-F238E27FC236}">
                  <a16:creationId xmlns:a16="http://schemas.microsoft.com/office/drawing/2014/main" id="{44265472-D01A-95D9-D2B5-C08F1C07016E}"/>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3</a:t>
              </a:r>
              <a:endParaRPr sz="2400" dirty="0">
                <a:solidFill>
                  <a:schemeClr val="accent3"/>
                </a:solidFill>
                <a:latin typeface="Myriad Pro Light" panose="020B0403030403020204" pitchFamily="34" charset="0"/>
                <a:cs typeface="Malayalam MN" pitchFamily="2" charset="0"/>
              </a:endParaRPr>
            </a:p>
          </p:txBody>
        </p:sp>
      </p:grpSp>
      <p:grpSp>
        <p:nvGrpSpPr>
          <p:cNvPr id="17" name="Google Shape;2030;p39">
            <a:extLst>
              <a:ext uri="{FF2B5EF4-FFF2-40B4-BE49-F238E27FC236}">
                <a16:creationId xmlns:a16="http://schemas.microsoft.com/office/drawing/2014/main" id="{93151080-DE81-4060-A152-7847070C9563}"/>
              </a:ext>
            </a:extLst>
          </p:cNvPr>
          <p:cNvGrpSpPr/>
          <p:nvPr/>
        </p:nvGrpSpPr>
        <p:grpSpPr>
          <a:xfrm>
            <a:off x="2744967" y="4397932"/>
            <a:ext cx="4727890" cy="881935"/>
            <a:chOff x="3811200" y="768949"/>
            <a:chExt cx="4727890" cy="980506"/>
          </a:xfrm>
        </p:grpSpPr>
        <p:sp>
          <p:nvSpPr>
            <p:cNvPr id="18" name="Google Shape;2031;p39">
              <a:extLst>
                <a:ext uri="{FF2B5EF4-FFF2-40B4-BE49-F238E27FC236}">
                  <a16:creationId xmlns:a16="http://schemas.microsoft.com/office/drawing/2014/main" id="{A5024844-618D-F01D-90EA-B68229CFE093}"/>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9" name="Google Shape;2032;p39">
              <a:extLst>
                <a:ext uri="{FF2B5EF4-FFF2-40B4-BE49-F238E27FC236}">
                  <a16:creationId xmlns:a16="http://schemas.microsoft.com/office/drawing/2014/main" id="{0D15EF0C-986F-DF8D-0D22-7F7EDC713F18}"/>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4</a:t>
              </a:r>
              <a:endParaRPr sz="2400" dirty="0">
                <a:solidFill>
                  <a:schemeClr val="accent3"/>
                </a:solidFill>
                <a:latin typeface="Myriad Pro Light" panose="020B0403030403020204" pitchFamily="34" charset="0"/>
                <a:cs typeface="Malayalam MN" pitchFamily="2" charset="0"/>
              </a:endParaRPr>
            </a:p>
          </p:txBody>
        </p:sp>
      </p:grpSp>
      <p:sp>
        <p:nvSpPr>
          <p:cNvPr id="20" name="TextBox 19">
            <a:extLst>
              <a:ext uri="{FF2B5EF4-FFF2-40B4-BE49-F238E27FC236}">
                <a16:creationId xmlns:a16="http://schemas.microsoft.com/office/drawing/2014/main" id="{F0A23B91-AA71-F8BA-61F9-C897FFCCF213}"/>
              </a:ext>
            </a:extLst>
          </p:cNvPr>
          <p:cNvSpPr txBox="1"/>
          <p:nvPr/>
        </p:nvSpPr>
        <p:spPr>
          <a:xfrm>
            <a:off x="3180270" y="3492335"/>
            <a:ext cx="4159599" cy="461665"/>
          </a:xfrm>
          <a:prstGeom prst="rect">
            <a:avLst/>
          </a:prstGeom>
          <a:noFill/>
        </p:spPr>
        <p:txBody>
          <a:bodyPr wrap="square" rtlCol="0">
            <a:spAutoFit/>
          </a:bodyPr>
          <a:lstStyle/>
          <a:p>
            <a:pPr algn="ctr"/>
            <a:r>
              <a:rPr lang="en-US" sz="2400" dirty="0">
                <a:solidFill>
                  <a:schemeClr val="accent3"/>
                </a:solidFill>
                <a:latin typeface="Myriad Pro Light" panose="020B0403030403020204" pitchFamily="34" charset="0"/>
                <a:cs typeface="Malayalam MN" pitchFamily="2" charset="0"/>
              </a:rPr>
              <a:t>Take responsibility.</a:t>
            </a:r>
          </a:p>
        </p:txBody>
      </p:sp>
      <p:sp>
        <p:nvSpPr>
          <p:cNvPr id="21" name="TextBox 20">
            <a:extLst>
              <a:ext uri="{FF2B5EF4-FFF2-40B4-BE49-F238E27FC236}">
                <a16:creationId xmlns:a16="http://schemas.microsoft.com/office/drawing/2014/main" id="{BAECD78B-1149-E03F-B903-A21F95428B92}"/>
              </a:ext>
            </a:extLst>
          </p:cNvPr>
          <p:cNvSpPr txBox="1"/>
          <p:nvPr/>
        </p:nvSpPr>
        <p:spPr>
          <a:xfrm>
            <a:off x="3834087" y="4614796"/>
            <a:ext cx="3791075" cy="461665"/>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Know how to help.</a:t>
            </a:r>
          </a:p>
        </p:txBody>
      </p:sp>
      <p:grpSp>
        <p:nvGrpSpPr>
          <p:cNvPr id="22" name="Google Shape;2030;p39">
            <a:extLst>
              <a:ext uri="{FF2B5EF4-FFF2-40B4-BE49-F238E27FC236}">
                <a16:creationId xmlns:a16="http://schemas.microsoft.com/office/drawing/2014/main" id="{A1836963-B76B-3320-5142-7ECE35A6D4E7}"/>
              </a:ext>
            </a:extLst>
          </p:cNvPr>
          <p:cNvGrpSpPr/>
          <p:nvPr/>
        </p:nvGrpSpPr>
        <p:grpSpPr>
          <a:xfrm>
            <a:off x="2709511" y="5502205"/>
            <a:ext cx="4727890" cy="804554"/>
            <a:chOff x="3811200" y="768949"/>
            <a:chExt cx="4727890" cy="980506"/>
          </a:xfrm>
        </p:grpSpPr>
        <p:sp>
          <p:nvSpPr>
            <p:cNvPr id="23" name="Google Shape;2031;p39">
              <a:extLst>
                <a:ext uri="{FF2B5EF4-FFF2-40B4-BE49-F238E27FC236}">
                  <a16:creationId xmlns:a16="http://schemas.microsoft.com/office/drawing/2014/main" id="{8A899A90-CD60-CF25-F324-872C01C6934F}"/>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4" name="Google Shape;2032;p39">
              <a:extLst>
                <a:ext uri="{FF2B5EF4-FFF2-40B4-BE49-F238E27FC236}">
                  <a16:creationId xmlns:a16="http://schemas.microsoft.com/office/drawing/2014/main" id="{3522B20B-8182-CD74-6DAB-15F41004B27E}"/>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cs typeface="Malayalam MN" pitchFamily="2" charset="0"/>
                  <a:sym typeface="Fira Sans"/>
                </a:rPr>
                <a:t>5</a:t>
              </a:r>
              <a:endParaRPr sz="2400" dirty="0">
                <a:solidFill>
                  <a:schemeClr val="accent3"/>
                </a:solidFill>
                <a:latin typeface="Myriad Pro Light" panose="020B0403030403020204" pitchFamily="34" charset="0"/>
                <a:cs typeface="Malayalam MN" pitchFamily="2" charset="0"/>
              </a:endParaRPr>
            </a:p>
          </p:txBody>
        </p:sp>
      </p:grpSp>
      <p:sp>
        <p:nvSpPr>
          <p:cNvPr id="25" name="TextBox 24">
            <a:extLst>
              <a:ext uri="{FF2B5EF4-FFF2-40B4-BE49-F238E27FC236}">
                <a16:creationId xmlns:a16="http://schemas.microsoft.com/office/drawing/2014/main" id="{A271C8AF-7BC8-7CCA-6D2F-5C6A93BF56E4}"/>
              </a:ext>
            </a:extLst>
          </p:cNvPr>
          <p:cNvSpPr txBox="1"/>
          <p:nvPr/>
        </p:nvSpPr>
        <p:spPr>
          <a:xfrm>
            <a:off x="3288302" y="5696738"/>
            <a:ext cx="3791075" cy="461665"/>
          </a:xfrm>
          <a:prstGeom prst="rect">
            <a:avLst/>
          </a:prstGeom>
          <a:noFill/>
        </p:spPr>
        <p:txBody>
          <a:bodyPr wrap="square" rtlCol="0">
            <a:spAutoFit/>
          </a:bodyPr>
          <a:lstStyle/>
          <a:p>
            <a:pPr algn="ctr"/>
            <a:r>
              <a:rPr lang="en-US" sz="2400" dirty="0">
                <a:solidFill>
                  <a:schemeClr val="accent3"/>
                </a:solidFill>
                <a:latin typeface="Myriad Pro Light" panose="020B0403030403020204" pitchFamily="34" charset="0"/>
                <a:cs typeface="Malayalam MN" pitchFamily="2" charset="0"/>
              </a:rPr>
              <a:t>Take action.</a:t>
            </a:r>
          </a:p>
        </p:txBody>
      </p:sp>
      <p:pic>
        <p:nvPicPr>
          <p:cNvPr id="26" name="Picture 25" descr="Logo, company name&#10;&#10;Description automatically generated">
            <a:extLst>
              <a:ext uri="{FF2B5EF4-FFF2-40B4-BE49-F238E27FC236}">
                <a16:creationId xmlns:a16="http://schemas.microsoft.com/office/drawing/2014/main" id="{B99652DD-3D57-178A-6143-6A8438B003D2}"/>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27" name="Picture 26">
            <a:extLst>
              <a:ext uri="{FF2B5EF4-FFF2-40B4-BE49-F238E27FC236}">
                <a16:creationId xmlns:a16="http://schemas.microsoft.com/office/drawing/2014/main" id="{00449833-2E8D-53FA-17F2-9712B4A96C18}"/>
              </a:ext>
            </a:extLst>
          </p:cNvPr>
          <p:cNvPicPr>
            <a:picLocks noChangeAspect="1"/>
          </p:cNvPicPr>
          <p:nvPr/>
        </p:nvPicPr>
        <p:blipFill>
          <a:blip r:embed="rId4"/>
          <a:stretch>
            <a:fillRect/>
          </a:stretch>
        </p:blipFill>
        <p:spPr>
          <a:xfrm>
            <a:off x="1778560" y="1420608"/>
            <a:ext cx="750294" cy="750294"/>
          </a:xfrm>
          <a:prstGeom prst="rect">
            <a:avLst/>
          </a:prstGeom>
        </p:spPr>
      </p:pic>
      <p:pic>
        <p:nvPicPr>
          <p:cNvPr id="28" name="Picture 27">
            <a:extLst>
              <a:ext uri="{FF2B5EF4-FFF2-40B4-BE49-F238E27FC236}">
                <a16:creationId xmlns:a16="http://schemas.microsoft.com/office/drawing/2014/main" id="{E8647BFC-3E77-47D8-52D9-68806B39E49F}"/>
              </a:ext>
            </a:extLst>
          </p:cNvPr>
          <p:cNvPicPr>
            <a:picLocks noChangeAspect="1"/>
          </p:cNvPicPr>
          <p:nvPr/>
        </p:nvPicPr>
        <p:blipFill>
          <a:blip r:embed="rId5"/>
          <a:stretch>
            <a:fillRect/>
          </a:stretch>
        </p:blipFill>
        <p:spPr>
          <a:xfrm flipH="1">
            <a:off x="1699958" y="2209608"/>
            <a:ext cx="907497" cy="907497"/>
          </a:xfrm>
          <a:prstGeom prst="rect">
            <a:avLst/>
          </a:prstGeom>
        </p:spPr>
      </p:pic>
      <p:pic>
        <p:nvPicPr>
          <p:cNvPr id="29" name="Picture 28">
            <a:extLst>
              <a:ext uri="{FF2B5EF4-FFF2-40B4-BE49-F238E27FC236}">
                <a16:creationId xmlns:a16="http://schemas.microsoft.com/office/drawing/2014/main" id="{0C6CE56D-64B0-8726-A78A-66BB5A8ED395}"/>
              </a:ext>
            </a:extLst>
          </p:cNvPr>
          <p:cNvPicPr>
            <a:picLocks noChangeAspect="1"/>
          </p:cNvPicPr>
          <p:nvPr/>
        </p:nvPicPr>
        <p:blipFill>
          <a:blip r:embed="rId6"/>
          <a:stretch>
            <a:fillRect/>
          </a:stretch>
        </p:blipFill>
        <p:spPr>
          <a:xfrm>
            <a:off x="1587904" y="3104980"/>
            <a:ext cx="1131603" cy="1131603"/>
          </a:xfrm>
          <a:prstGeom prst="rect">
            <a:avLst/>
          </a:prstGeom>
        </p:spPr>
      </p:pic>
      <p:pic>
        <p:nvPicPr>
          <p:cNvPr id="30" name="Picture 29">
            <a:extLst>
              <a:ext uri="{FF2B5EF4-FFF2-40B4-BE49-F238E27FC236}">
                <a16:creationId xmlns:a16="http://schemas.microsoft.com/office/drawing/2014/main" id="{0C92EBD7-C3A0-51A8-4A53-1F69541B3DF9}"/>
              </a:ext>
            </a:extLst>
          </p:cNvPr>
          <p:cNvPicPr>
            <a:picLocks noChangeAspect="1"/>
          </p:cNvPicPr>
          <p:nvPr/>
        </p:nvPicPr>
        <p:blipFill>
          <a:blip r:embed="rId7"/>
          <a:stretch>
            <a:fillRect/>
          </a:stretch>
        </p:blipFill>
        <p:spPr>
          <a:xfrm flipH="1">
            <a:off x="1545852" y="4171260"/>
            <a:ext cx="1215705" cy="1215705"/>
          </a:xfrm>
          <a:prstGeom prst="rect">
            <a:avLst/>
          </a:prstGeom>
        </p:spPr>
      </p:pic>
      <p:pic>
        <p:nvPicPr>
          <p:cNvPr id="31" name="Picture 30">
            <a:extLst>
              <a:ext uri="{FF2B5EF4-FFF2-40B4-BE49-F238E27FC236}">
                <a16:creationId xmlns:a16="http://schemas.microsoft.com/office/drawing/2014/main" id="{B95010F8-F953-8EC4-7035-447D1918CA94}"/>
              </a:ext>
            </a:extLst>
          </p:cNvPr>
          <p:cNvPicPr>
            <a:picLocks noChangeAspect="1"/>
          </p:cNvPicPr>
          <p:nvPr/>
        </p:nvPicPr>
        <p:blipFill>
          <a:blip r:embed="rId8"/>
          <a:stretch>
            <a:fillRect/>
          </a:stretch>
        </p:blipFill>
        <p:spPr>
          <a:xfrm>
            <a:off x="1798020" y="5528535"/>
            <a:ext cx="711367" cy="711367"/>
          </a:xfrm>
          <a:prstGeom prst="rect">
            <a:avLst/>
          </a:prstGeom>
        </p:spPr>
      </p:pic>
    </p:spTree>
    <p:extLst>
      <p:ext uri="{BB962C8B-B14F-4D97-AF65-F5344CB8AC3E}">
        <p14:creationId xmlns:p14="http://schemas.microsoft.com/office/powerpoint/2010/main" val="290657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3C58E-8F93-CFD7-2F75-28DA05C6C1AD}"/>
              </a:ext>
            </a:extLst>
          </p:cNvPr>
          <p:cNvSpPr>
            <a:spLocks noGrp="1"/>
          </p:cNvSpPr>
          <p:nvPr>
            <p:ph type="title"/>
          </p:nvPr>
        </p:nvSpPr>
        <p:spPr>
          <a:xfrm>
            <a:off x="788672" y="101324"/>
            <a:ext cx="7642860" cy="1143000"/>
          </a:xfrm>
        </p:spPr>
        <p:txBody>
          <a:bodyPr wrap="square" anchor="ctr">
            <a:normAutofit/>
          </a:bodyPr>
          <a:lstStyle/>
          <a:p>
            <a:r>
              <a:rPr lang="en-US" b="1" dirty="0">
                <a:latin typeface="Myriad Pro Light" panose="020B0403030403020204"/>
              </a:rPr>
              <a:t>IDENTITY-BASED BULLYING OR TEASING?</a:t>
            </a:r>
          </a:p>
        </p:txBody>
      </p:sp>
      <p:pic>
        <p:nvPicPr>
          <p:cNvPr id="4" name="Picture 3">
            <a:extLst>
              <a:ext uri="{FF2B5EF4-FFF2-40B4-BE49-F238E27FC236}">
                <a16:creationId xmlns:a16="http://schemas.microsoft.com/office/drawing/2014/main" id="{9F2F2E6A-00FB-6FA6-E4B5-2C1CE4045052}"/>
              </a:ext>
            </a:extLst>
          </p:cNvPr>
          <p:cNvPicPr>
            <a:picLocks noChangeAspect="1"/>
          </p:cNvPicPr>
          <p:nvPr/>
        </p:nvPicPr>
        <p:blipFill>
          <a:blip r:embed="rId4"/>
          <a:stretch>
            <a:fillRect/>
          </a:stretch>
        </p:blipFill>
        <p:spPr>
          <a:xfrm>
            <a:off x="4610102" y="1203960"/>
            <a:ext cx="4114800" cy="4114800"/>
          </a:xfrm>
          <a:prstGeom prst="rect">
            <a:avLst/>
          </a:prstGeom>
          <a:noFill/>
        </p:spPr>
      </p:pic>
      <p:sp>
        <p:nvSpPr>
          <p:cNvPr id="11" name="Content Placeholder 7">
            <a:extLst>
              <a:ext uri="{FF2B5EF4-FFF2-40B4-BE49-F238E27FC236}">
                <a16:creationId xmlns:a16="http://schemas.microsoft.com/office/drawing/2014/main" id="{5C78F0FC-5B89-FC61-1380-430205BBA0F9}"/>
              </a:ext>
            </a:extLst>
          </p:cNvPr>
          <p:cNvSpPr>
            <a:spLocks noGrp="1"/>
          </p:cNvSpPr>
          <p:nvPr>
            <p:ph sz="half" idx="1"/>
          </p:nvPr>
        </p:nvSpPr>
        <p:spPr>
          <a:xfrm>
            <a:off x="1104900" y="2743200"/>
            <a:ext cx="3055620" cy="4114800"/>
          </a:xfrm>
        </p:spPr>
        <p:txBody>
          <a:bodyPr/>
          <a:lstStyle/>
          <a:p>
            <a:pPr marL="0" indent="0" algn="ctr">
              <a:buNone/>
            </a:pPr>
            <a:r>
              <a:rPr lang="en-US" sz="4800" i="1" dirty="0">
                <a:latin typeface="Myriad Pro Light" panose="020B0403030403020204"/>
              </a:rPr>
              <a:t>Is it harmful?</a:t>
            </a:r>
          </a:p>
        </p:txBody>
      </p:sp>
      <p:pic>
        <p:nvPicPr>
          <p:cNvPr id="3" name="Picture 2" descr="Logo, company name&#10;&#10;Description automatically generated">
            <a:extLst>
              <a:ext uri="{FF2B5EF4-FFF2-40B4-BE49-F238E27FC236}">
                <a16:creationId xmlns:a16="http://schemas.microsoft.com/office/drawing/2014/main" id="{062A2986-4B6B-098A-687E-AAF4A6A99BD6}"/>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259498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3C58E-8F93-CFD7-2F75-28DA05C6C1AD}"/>
              </a:ext>
            </a:extLst>
          </p:cNvPr>
          <p:cNvSpPr>
            <a:spLocks noGrp="1"/>
          </p:cNvSpPr>
          <p:nvPr>
            <p:ph type="title"/>
          </p:nvPr>
        </p:nvSpPr>
        <p:spPr>
          <a:xfrm>
            <a:off x="750570" y="72936"/>
            <a:ext cx="7642860" cy="1143000"/>
          </a:xfrm>
        </p:spPr>
        <p:txBody>
          <a:bodyPr wrap="square" anchor="ctr">
            <a:normAutofit/>
          </a:bodyPr>
          <a:lstStyle/>
          <a:p>
            <a:r>
              <a:rPr lang="en-US" b="1" dirty="0">
                <a:latin typeface="Myriad Pro Light" panose="020B0403030403020204"/>
              </a:rPr>
              <a:t>IDENTITY-BASED BULLYING OR TEASING?</a:t>
            </a:r>
          </a:p>
        </p:txBody>
      </p:sp>
      <p:sp>
        <p:nvSpPr>
          <p:cNvPr id="11" name="Content Placeholder 7">
            <a:extLst>
              <a:ext uri="{FF2B5EF4-FFF2-40B4-BE49-F238E27FC236}">
                <a16:creationId xmlns:a16="http://schemas.microsoft.com/office/drawing/2014/main" id="{5C78F0FC-5B89-FC61-1380-430205BBA0F9}"/>
              </a:ext>
            </a:extLst>
          </p:cNvPr>
          <p:cNvSpPr>
            <a:spLocks noGrp="1"/>
          </p:cNvSpPr>
          <p:nvPr>
            <p:ph sz="half" idx="1"/>
          </p:nvPr>
        </p:nvSpPr>
        <p:spPr>
          <a:xfrm>
            <a:off x="1104900" y="1950720"/>
            <a:ext cx="3467100" cy="4114800"/>
          </a:xfrm>
        </p:spPr>
        <p:txBody>
          <a:bodyPr/>
          <a:lstStyle/>
          <a:p>
            <a:pPr marL="0" indent="0" algn="ctr">
              <a:buNone/>
            </a:pPr>
            <a:r>
              <a:rPr lang="en-US" sz="4800" dirty="0">
                <a:latin typeface="Myriad Pro Light" panose="020B0403030403020204"/>
              </a:rPr>
              <a:t>Is there a power difference?</a:t>
            </a:r>
          </a:p>
        </p:txBody>
      </p:sp>
      <p:pic>
        <p:nvPicPr>
          <p:cNvPr id="3" name="Picture 2">
            <a:extLst>
              <a:ext uri="{FF2B5EF4-FFF2-40B4-BE49-F238E27FC236}">
                <a16:creationId xmlns:a16="http://schemas.microsoft.com/office/drawing/2014/main" id="{3A1954D5-A886-8847-D4C7-3C59577C2E0B}"/>
              </a:ext>
            </a:extLst>
          </p:cNvPr>
          <p:cNvPicPr>
            <a:picLocks noChangeAspect="1"/>
          </p:cNvPicPr>
          <p:nvPr/>
        </p:nvPicPr>
        <p:blipFill>
          <a:blip r:embed="rId3"/>
          <a:stretch>
            <a:fillRect/>
          </a:stretch>
        </p:blipFill>
        <p:spPr>
          <a:xfrm>
            <a:off x="5078730" y="1950720"/>
            <a:ext cx="2815513" cy="2815513"/>
          </a:xfrm>
          <a:prstGeom prst="rect">
            <a:avLst/>
          </a:prstGeom>
        </p:spPr>
      </p:pic>
      <p:pic>
        <p:nvPicPr>
          <p:cNvPr id="4" name="Picture 3" descr="Logo, company name&#10;&#10;Description automatically generated">
            <a:extLst>
              <a:ext uri="{FF2B5EF4-FFF2-40B4-BE49-F238E27FC236}">
                <a16:creationId xmlns:a16="http://schemas.microsoft.com/office/drawing/2014/main" id="{9BD3397F-683B-54D8-0C51-E79019A59EB9}"/>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extLst>
      <p:ext uri="{BB962C8B-B14F-4D97-AF65-F5344CB8AC3E}">
        <p14:creationId xmlns:p14="http://schemas.microsoft.com/office/powerpoint/2010/main" val="18928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hape 98">
            <a:extLst>
              <a:ext uri="{FF2B5EF4-FFF2-40B4-BE49-F238E27FC236}">
                <a16:creationId xmlns:a16="http://schemas.microsoft.com/office/drawing/2014/main" id="{52D27D61-9F40-B45C-C45B-571ED175DB8F}"/>
              </a:ext>
            </a:extLst>
          </p:cNvPr>
          <p:cNvSpPr txBox="1">
            <a:spLocks/>
          </p:cNvSpPr>
          <p:nvPr/>
        </p:nvSpPr>
        <p:spPr bwMode="auto">
          <a:xfrm>
            <a:off x="3141106" y="1038883"/>
            <a:ext cx="2957030"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3000" b="1" kern="0" dirty="0">
                <a:solidFill>
                  <a:srgbClr val="DD4851"/>
                </a:solidFill>
                <a:latin typeface="Myriad Pro Light" panose="020B0403030403020204" pitchFamily="34" charset="0"/>
                <a:ea typeface="Signika"/>
                <a:cs typeface="Malayalam MN" pitchFamily="2" charset="0"/>
                <a:sym typeface="Signika"/>
              </a:rPr>
              <a:t>Forms of Identity-based Bullying</a:t>
            </a:r>
            <a:endParaRPr lang="en-CA" sz="3000" kern="0" dirty="0">
              <a:solidFill>
                <a:srgbClr val="DD4851"/>
              </a:solidFill>
              <a:latin typeface="Myriad Pro Light" panose="020B0403030403020204" pitchFamily="34" charset="0"/>
              <a:cs typeface="Malayalam MN" pitchFamily="2" charset="0"/>
            </a:endParaRPr>
          </a:p>
        </p:txBody>
      </p:sp>
      <p:pic>
        <p:nvPicPr>
          <p:cNvPr id="3" name="Picture 2" descr="Logo, company name&#10;&#10;Description automatically generated">
            <a:extLst>
              <a:ext uri="{FF2B5EF4-FFF2-40B4-BE49-F238E27FC236}">
                <a16:creationId xmlns:a16="http://schemas.microsoft.com/office/drawing/2014/main" id="{0D9FDB23-5555-FAE7-284C-2A3B7B415851}"/>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22" name="Picture 21">
            <a:extLst>
              <a:ext uri="{FF2B5EF4-FFF2-40B4-BE49-F238E27FC236}">
                <a16:creationId xmlns:a16="http://schemas.microsoft.com/office/drawing/2014/main" id="{ADC7F343-BD76-0F56-63C6-7AE6957EC2E1}"/>
              </a:ext>
            </a:extLst>
          </p:cNvPr>
          <p:cNvPicPr>
            <a:picLocks noChangeAspect="1"/>
          </p:cNvPicPr>
          <p:nvPr/>
        </p:nvPicPr>
        <p:blipFill>
          <a:blip r:embed="rId5"/>
          <a:stretch>
            <a:fillRect/>
          </a:stretch>
        </p:blipFill>
        <p:spPr>
          <a:xfrm rot="2702480">
            <a:off x="2065465" y="421314"/>
            <a:ext cx="5013102" cy="5013102"/>
          </a:xfrm>
          <a:prstGeom prst="rect">
            <a:avLst/>
          </a:prstGeom>
        </p:spPr>
      </p:pic>
      <p:pic>
        <p:nvPicPr>
          <p:cNvPr id="24" name="Picture 23">
            <a:extLst>
              <a:ext uri="{FF2B5EF4-FFF2-40B4-BE49-F238E27FC236}">
                <a16:creationId xmlns:a16="http://schemas.microsoft.com/office/drawing/2014/main" id="{2FE07258-4665-C1B1-C165-6B346CFAF8DC}"/>
              </a:ext>
            </a:extLst>
          </p:cNvPr>
          <p:cNvPicPr>
            <a:picLocks noChangeAspect="1"/>
          </p:cNvPicPr>
          <p:nvPr/>
        </p:nvPicPr>
        <p:blipFill>
          <a:blip r:embed="rId6"/>
          <a:stretch>
            <a:fillRect/>
          </a:stretch>
        </p:blipFill>
        <p:spPr>
          <a:xfrm>
            <a:off x="597784" y="387875"/>
            <a:ext cx="1941844" cy="1941844"/>
          </a:xfrm>
          <a:prstGeom prst="rect">
            <a:avLst/>
          </a:prstGeom>
        </p:spPr>
      </p:pic>
      <p:pic>
        <p:nvPicPr>
          <p:cNvPr id="25" name="Picture 24">
            <a:extLst>
              <a:ext uri="{FF2B5EF4-FFF2-40B4-BE49-F238E27FC236}">
                <a16:creationId xmlns:a16="http://schemas.microsoft.com/office/drawing/2014/main" id="{2FC4FD5B-5AF9-BF42-D3AC-68AE7F2C345A}"/>
              </a:ext>
            </a:extLst>
          </p:cNvPr>
          <p:cNvPicPr>
            <a:picLocks noChangeAspect="1"/>
          </p:cNvPicPr>
          <p:nvPr/>
        </p:nvPicPr>
        <p:blipFill>
          <a:blip r:embed="rId7"/>
          <a:stretch>
            <a:fillRect/>
          </a:stretch>
        </p:blipFill>
        <p:spPr>
          <a:xfrm>
            <a:off x="478848" y="3429000"/>
            <a:ext cx="2456437" cy="2456437"/>
          </a:xfrm>
          <a:prstGeom prst="rect">
            <a:avLst/>
          </a:prstGeom>
        </p:spPr>
      </p:pic>
      <p:pic>
        <p:nvPicPr>
          <p:cNvPr id="27" name="Picture 26">
            <a:extLst>
              <a:ext uri="{FF2B5EF4-FFF2-40B4-BE49-F238E27FC236}">
                <a16:creationId xmlns:a16="http://schemas.microsoft.com/office/drawing/2014/main" id="{E302738C-8197-C348-FE29-CEE06BEC90F0}"/>
              </a:ext>
            </a:extLst>
          </p:cNvPr>
          <p:cNvPicPr>
            <a:picLocks noChangeAspect="1"/>
          </p:cNvPicPr>
          <p:nvPr/>
        </p:nvPicPr>
        <p:blipFill>
          <a:blip r:embed="rId8"/>
          <a:stretch>
            <a:fillRect/>
          </a:stretch>
        </p:blipFill>
        <p:spPr>
          <a:xfrm>
            <a:off x="6354606" y="3648508"/>
            <a:ext cx="2172445" cy="2172445"/>
          </a:xfrm>
          <a:prstGeom prst="rect">
            <a:avLst/>
          </a:prstGeom>
        </p:spPr>
      </p:pic>
      <p:pic>
        <p:nvPicPr>
          <p:cNvPr id="31" name="Picture 30">
            <a:extLst>
              <a:ext uri="{FF2B5EF4-FFF2-40B4-BE49-F238E27FC236}">
                <a16:creationId xmlns:a16="http://schemas.microsoft.com/office/drawing/2014/main" id="{28C5B724-66C1-AACC-5E3E-722850D5E39A}"/>
              </a:ext>
            </a:extLst>
          </p:cNvPr>
          <p:cNvPicPr>
            <a:picLocks noChangeAspect="1"/>
          </p:cNvPicPr>
          <p:nvPr/>
        </p:nvPicPr>
        <p:blipFill>
          <a:blip r:embed="rId9"/>
          <a:stretch>
            <a:fillRect/>
          </a:stretch>
        </p:blipFill>
        <p:spPr>
          <a:xfrm>
            <a:off x="6409881" y="85830"/>
            <a:ext cx="2707580" cy="2707580"/>
          </a:xfrm>
          <a:prstGeom prst="rect">
            <a:avLst/>
          </a:prstGeom>
        </p:spPr>
      </p:pic>
    </p:spTree>
    <p:custDataLst>
      <p:tags r:id="rId1"/>
    </p:custDataLst>
    <p:extLst>
      <p:ext uri="{BB962C8B-B14F-4D97-AF65-F5344CB8AC3E}">
        <p14:creationId xmlns:p14="http://schemas.microsoft.com/office/powerpoint/2010/main" val="30494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0C42-E296-0C11-EC8F-1CDA5D3AE293}"/>
              </a:ext>
            </a:extLst>
          </p:cNvPr>
          <p:cNvSpPr>
            <a:spLocks noGrp="1"/>
          </p:cNvSpPr>
          <p:nvPr>
            <p:ph type="title"/>
          </p:nvPr>
        </p:nvSpPr>
        <p:spPr>
          <a:xfrm>
            <a:off x="572808" y="443509"/>
            <a:ext cx="6410111" cy="1143000"/>
          </a:xfrm>
        </p:spPr>
        <p:txBody>
          <a:bodyPr/>
          <a:lstStyle/>
          <a:p>
            <a:pPr marL="0" indent="0"/>
            <a:r>
              <a:rPr lang="en-CA" sz="2800" b="1" dirty="0">
                <a:solidFill>
                  <a:srgbClr val="0080AF"/>
                </a:solidFill>
                <a:latin typeface="Myriad Pro Light" panose="020B0403030403020204"/>
                <a:cs typeface="Malayalam MN" pitchFamily="2" charset="0"/>
              </a:rPr>
              <a:t>INTERPRET EVENT AS </a:t>
            </a:r>
            <a:br>
              <a:rPr lang="en-CA" sz="2800" b="1" dirty="0">
                <a:solidFill>
                  <a:srgbClr val="0080AF"/>
                </a:solidFill>
                <a:latin typeface="Myriad Pro Light" panose="020B0403030403020204"/>
                <a:cs typeface="Malayalam MN" pitchFamily="2" charset="0"/>
              </a:rPr>
            </a:br>
            <a:r>
              <a:rPr lang="en-CA" sz="2800" b="1" dirty="0">
                <a:solidFill>
                  <a:srgbClr val="0080AF"/>
                </a:solidFill>
                <a:latin typeface="Myriad Pro Light" panose="020B0403030403020204"/>
                <a:cs typeface="Malayalam MN" pitchFamily="2" charset="0"/>
              </a:rPr>
              <a:t>AN EMERGENCY</a:t>
            </a:r>
            <a:br>
              <a:rPr lang="en-CA" sz="2800" b="1" dirty="0">
                <a:solidFill>
                  <a:srgbClr val="0080AF"/>
                </a:solidFill>
                <a:latin typeface="Myriad Pro Light" panose="020B0403030403020204"/>
                <a:cs typeface="Malayalam MN" pitchFamily="2" charset="0"/>
              </a:rPr>
            </a:br>
            <a:endParaRPr lang="en-US" b="1" dirty="0">
              <a:latin typeface="Myriad Pro Light" panose="020B0403030403020204"/>
            </a:endParaRPr>
          </a:p>
        </p:txBody>
      </p:sp>
      <p:pic>
        <p:nvPicPr>
          <p:cNvPr id="3" name="Picture 2">
            <a:extLst>
              <a:ext uri="{FF2B5EF4-FFF2-40B4-BE49-F238E27FC236}">
                <a16:creationId xmlns:a16="http://schemas.microsoft.com/office/drawing/2014/main" id="{CE1A5D94-680C-6ABE-1568-693B72B4A390}"/>
              </a:ext>
            </a:extLst>
          </p:cNvPr>
          <p:cNvPicPr>
            <a:picLocks noChangeAspect="1"/>
          </p:cNvPicPr>
          <p:nvPr/>
        </p:nvPicPr>
        <p:blipFill>
          <a:blip r:embed="rId3"/>
          <a:stretch>
            <a:fillRect/>
          </a:stretch>
        </p:blipFill>
        <p:spPr>
          <a:xfrm flipH="1">
            <a:off x="6075422" y="323549"/>
            <a:ext cx="907497" cy="907497"/>
          </a:xfrm>
          <a:prstGeom prst="rect">
            <a:avLst/>
          </a:prstGeom>
        </p:spPr>
      </p:pic>
      <p:pic>
        <p:nvPicPr>
          <p:cNvPr id="16" name="Picture 15">
            <a:extLst>
              <a:ext uri="{FF2B5EF4-FFF2-40B4-BE49-F238E27FC236}">
                <a16:creationId xmlns:a16="http://schemas.microsoft.com/office/drawing/2014/main" id="{B487A3F7-FC77-857E-4340-DAA29FC239B8}"/>
              </a:ext>
            </a:extLst>
          </p:cNvPr>
          <p:cNvPicPr>
            <a:picLocks noChangeAspect="1"/>
          </p:cNvPicPr>
          <p:nvPr/>
        </p:nvPicPr>
        <p:blipFill>
          <a:blip r:embed="rId4"/>
          <a:stretch>
            <a:fillRect/>
          </a:stretch>
        </p:blipFill>
        <p:spPr>
          <a:xfrm>
            <a:off x="2061206" y="1271363"/>
            <a:ext cx="4467610" cy="4467610"/>
          </a:xfrm>
          <a:prstGeom prst="rect">
            <a:avLst/>
          </a:prstGeom>
        </p:spPr>
      </p:pic>
      <p:pic>
        <p:nvPicPr>
          <p:cNvPr id="17" name="Picture 16" descr="Logo, company name&#10;&#10;Description automatically generated">
            <a:extLst>
              <a:ext uri="{FF2B5EF4-FFF2-40B4-BE49-F238E27FC236}">
                <a16:creationId xmlns:a16="http://schemas.microsoft.com/office/drawing/2014/main" id="{3533A1D6-1F15-ECEC-4F73-4AC4D09E519A}"/>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extLst>
      <p:ext uri="{BB962C8B-B14F-4D97-AF65-F5344CB8AC3E}">
        <p14:creationId xmlns:p14="http://schemas.microsoft.com/office/powerpoint/2010/main" val="19477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34A877-290D-0666-BA98-52200C5DC173}"/>
              </a:ext>
            </a:extLst>
          </p:cNvPr>
          <p:cNvPicPr>
            <a:picLocks noChangeAspect="1"/>
          </p:cNvPicPr>
          <p:nvPr/>
        </p:nvPicPr>
        <p:blipFill>
          <a:blip r:embed="rId3"/>
          <a:stretch>
            <a:fillRect/>
          </a:stretch>
        </p:blipFill>
        <p:spPr>
          <a:xfrm>
            <a:off x="1193929" y="2162271"/>
            <a:ext cx="3009658" cy="3009658"/>
          </a:xfrm>
          <a:prstGeom prst="rect">
            <a:avLst/>
          </a:prstGeom>
        </p:spPr>
      </p:pic>
      <p:pic>
        <p:nvPicPr>
          <p:cNvPr id="6" name="Picture 5">
            <a:extLst>
              <a:ext uri="{FF2B5EF4-FFF2-40B4-BE49-F238E27FC236}">
                <a16:creationId xmlns:a16="http://schemas.microsoft.com/office/drawing/2014/main" id="{228651FE-CFF2-EACC-D4F3-DCDF31D9DEC3}"/>
              </a:ext>
            </a:extLst>
          </p:cNvPr>
          <p:cNvPicPr>
            <a:picLocks noChangeAspect="1"/>
          </p:cNvPicPr>
          <p:nvPr/>
        </p:nvPicPr>
        <p:blipFill>
          <a:blip r:embed="rId4"/>
          <a:stretch>
            <a:fillRect/>
          </a:stretch>
        </p:blipFill>
        <p:spPr>
          <a:xfrm>
            <a:off x="5481361" y="1845463"/>
            <a:ext cx="3337703" cy="3337703"/>
          </a:xfrm>
          <a:prstGeom prst="rect">
            <a:avLst/>
          </a:prstGeom>
        </p:spPr>
      </p:pic>
      <p:pic>
        <p:nvPicPr>
          <p:cNvPr id="2" name="Picture 1">
            <a:extLst>
              <a:ext uri="{FF2B5EF4-FFF2-40B4-BE49-F238E27FC236}">
                <a16:creationId xmlns:a16="http://schemas.microsoft.com/office/drawing/2014/main" id="{74DB37DA-7EDA-DC67-FE72-82DAAAE04D89}"/>
              </a:ext>
            </a:extLst>
          </p:cNvPr>
          <p:cNvPicPr>
            <a:picLocks noChangeAspect="1"/>
          </p:cNvPicPr>
          <p:nvPr/>
        </p:nvPicPr>
        <p:blipFill>
          <a:blip r:embed="rId5"/>
          <a:stretch>
            <a:fillRect/>
          </a:stretch>
        </p:blipFill>
        <p:spPr>
          <a:xfrm>
            <a:off x="916956" y="206309"/>
            <a:ext cx="2209800" cy="2209800"/>
          </a:xfrm>
          <a:prstGeom prst="rect">
            <a:avLst/>
          </a:prstGeom>
        </p:spPr>
      </p:pic>
      <p:pic>
        <p:nvPicPr>
          <p:cNvPr id="4" name="Picture 3" descr="Logo, company name&#10;&#10;Description automatically generated">
            <a:extLst>
              <a:ext uri="{FF2B5EF4-FFF2-40B4-BE49-F238E27FC236}">
                <a16:creationId xmlns:a16="http://schemas.microsoft.com/office/drawing/2014/main" id="{41080007-BC76-580B-400C-EA1F3DC9CFCE}"/>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EED21E17-E436-AB6A-2A5B-F71E5BD64599}"/>
              </a:ext>
            </a:extLst>
          </p:cNvPr>
          <p:cNvPicPr>
            <a:picLocks noChangeAspect="1"/>
          </p:cNvPicPr>
          <p:nvPr/>
        </p:nvPicPr>
        <p:blipFill>
          <a:blip r:embed="rId7"/>
          <a:stretch>
            <a:fillRect/>
          </a:stretch>
        </p:blipFill>
        <p:spPr>
          <a:xfrm>
            <a:off x="4404530" y="-69820"/>
            <a:ext cx="2485929" cy="2485929"/>
          </a:xfrm>
          <a:prstGeom prst="rect">
            <a:avLst/>
          </a:prstGeom>
        </p:spPr>
      </p:pic>
    </p:spTree>
    <p:extLst>
      <p:ext uri="{BB962C8B-B14F-4D97-AF65-F5344CB8AC3E}">
        <p14:creationId xmlns:p14="http://schemas.microsoft.com/office/powerpoint/2010/main" val="324724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3038F5-23A6-5AA9-70DA-53D8BAA8543D}"/>
              </a:ext>
            </a:extLst>
          </p:cNvPr>
          <p:cNvSpPr txBox="1">
            <a:spLocks/>
          </p:cNvSpPr>
          <p:nvPr/>
        </p:nvSpPr>
        <p:spPr bwMode="auto">
          <a:xfrm>
            <a:off x="2631440" y="356870"/>
            <a:ext cx="4632960" cy="1005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kern="0" dirty="0">
                <a:solidFill>
                  <a:srgbClr val="DD4851"/>
                </a:solidFill>
                <a:latin typeface="Myriad Pro Light" panose="020B0403030403020204"/>
              </a:rPr>
              <a:t>Trigger Warning: Suicide</a:t>
            </a:r>
          </a:p>
        </p:txBody>
      </p:sp>
      <p:pic>
        <p:nvPicPr>
          <p:cNvPr id="2" name="Picture 1" descr="Logo, company name&#10;&#10;Description automatically generated">
            <a:extLst>
              <a:ext uri="{FF2B5EF4-FFF2-40B4-BE49-F238E27FC236}">
                <a16:creationId xmlns:a16="http://schemas.microsoft.com/office/drawing/2014/main" id="{34C2E2F8-4A1A-8578-AF52-AE53054B480F}"/>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3" name="Picture 2">
            <a:extLst>
              <a:ext uri="{FF2B5EF4-FFF2-40B4-BE49-F238E27FC236}">
                <a16:creationId xmlns:a16="http://schemas.microsoft.com/office/drawing/2014/main" id="{4531581C-9EF6-A03B-C0E1-575F79CA353B}"/>
              </a:ext>
            </a:extLst>
          </p:cNvPr>
          <p:cNvPicPr>
            <a:picLocks noChangeAspect="1"/>
          </p:cNvPicPr>
          <p:nvPr/>
        </p:nvPicPr>
        <p:blipFill>
          <a:blip r:embed="rId4"/>
          <a:stretch>
            <a:fillRect/>
          </a:stretch>
        </p:blipFill>
        <p:spPr>
          <a:xfrm>
            <a:off x="1879600" y="203200"/>
            <a:ext cx="1313180" cy="1313180"/>
          </a:xfrm>
          <a:prstGeom prst="rect">
            <a:avLst/>
          </a:prstGeom>
        </p:spPr>
      </p:pic>
      <p:pic>
        <p:nvPicPr>
          <p:cNvPr id="6" name="Picture 5">
            <a:extLst>
              <a:ext uri="{FF2B5EF4-FFF2-40B4-BE49-F238E27FC236}">
                <a16:creationId xmlns:a16="http://schemas.microsoft.com/office/drawing/2014/main" id="{0AD097B9-B543-F2DB-92AE-EBDCFB056C26}"/>
              </a:ext>
            </a:extLst>
          </p:cNvPr>
          <p:cNvPicPr>
            <a:picLocks noChangeAspect="1"/>
          </p:cNvPicPr>
          <p:nvPr/>
        </p:nvPicPr>
        <p:blipFill>
          <a:blip r:embed="rId5"/>
          <a:stretch>
            <a:fillRect/>
          </a:stretch>
        </p:blipFill>
        <p:spPr>
          <a:xfrm>
            <a:off x="3957322" y="1308100"/>
            <a:ext cx="4635500" cy="4635500"/>
          </a:xfrm>
          <a:prstGeom prst="rect">
            <a:avLst/>
          </a:prstGeom>
        </p:spPr>
      </p:pic>
      <p:pic>
        <p:nvPicPr>
          <p:cNvPr id="8" name="Picture 7">
            <a:extLst>
              <a:ext uri="{FF2B5EF4-FFF2-40B4-BE49-F238E27FC236}">
                <a16:creationId xmlns:a16="http://schemas.microsoft.com/office/drawing/2014/main" id="{C319F7DE-A112-9089-F6AD-5D01DFB4ECCA}"/>
              </a:ext>
            </a:extLst>
          </p:cNvPr>
          <p:cNvPicPr>
            <a:picLocks noChangeAspect="1"/>
          </p:cNvPicPr>
          <p:nvPr/>
        </p:nvPicPr>
        <p:blipFill>
          <a:blip r:embed="rId6"/>
          <a:stretch>
            <a:fillRect/>
          </a:stretch>
        </p:blipFill>
        <p:spPr>
          <a:xfrm>
            <a:off x="1146811" y="2146300"/>
            <a:ext cx="2959100" cy="2959100"/>
          </a:xfrm>
          <a:prstGeom prst="rect">
            <a:avLst/>
          </a:prstGeom>
        </p:spPr>
      </p:pic>
    </p:spTree>
    <p:extLst>
      <p:ext uri="{BB962C8B-B14F-4D97-AF65-F5344CB8AC3E}">
        <p14:creationId xmlns:p14="http://schemas.microsoft.com/office/powerpoint/2010/main" val="38434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0BB26194-39C2-61E1-A857-FEB234909B3D}"/>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701D1B62-99EE-F57B-9034-DEC2FD2E2916}"/>
              </a:ext>
            </a:extLst>
          </p:cNvPr>
          <p:cNvPicPr>
            <a:picLocks noChangeAspect="1"/>
          </p:cNvPicPr>
          <p:nvPr/>
        </p:nvPicPr>
        <p:blipFill>
          <a:blip r:embed="rId4"/>
          <a:stretch>
            <a:fillRect/>
          </a:stretch>
        </p:blipFill>
        <p:spPr>
          <a:xfrm>
            <a:off x="807720" y="1211580"/>
            <a:ext cx="3642360" cy="3642360"/>
          </a:xfrm>
          <a:prstGeom prst="rect">
            <a:avLst/>
          </a:prstGeom>
        </p:spPr>
      </p:pic>
      <p:pic>
        <p:nvPicPr>
          <p:cNvPr id="6" name="Picture 5">
            <a:extLst>
              <a:ext uri="{FF2B5EF4-FFF2-40B4-BE49-F238E27FC236}">
                <a16:creationId xmlns:a16="http://schemas.microsoft.com/office/drawing/2014/main" id="{9D713F5A-477C-5EA9-6257-F297DB2627E9}"/>
              </a:ext>
            </a:extLst>
          </p:cNvPr>
          <p:cNvPicPr>
            <a:picLocks noChangeAspect="1"/>
          </p:cNvPicPr>
          <p:nvPr/>
        </p:nvPicPr>
        <p:blipFill>
          <a:blip r:embed="rId5"/>
          <a:stretch>
            <a:fillRect/>
          </a:stretch>
        </p:blipFill>
        <p:spPr>
          <a:xfrm>
            <a:off x="4693922" y="1211580"/>
            <a:ext cx="3642360" cy="3642360"/>
          </a:xfrm>
          <a:prstGeom prst="rect">
            <a:avLst/>
          </a:prstGeom>
        </p:spPr>
      </p:pic>
    </p:spTree>
    <p:extLst>
      <p:ext uri="{BB962C8B-B14F-4D97-AF65-F5344CB8AC3E}">
        <p14:creationId xmlns:p14="http://schemas.microsoft.com/office/powerpoint/2010/main" val="141454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FE0426-A76B-3914-9A9E-7A7225716020}"/>
              </a:ext>
            </a:extLst>
          </p:cNvPr>
          <p:cNvSpPr txBox="1">
            <a:spLocks/>
          </p:cNvSpPr>
          <p:nvPr/>
        </p:nvSpPr>
        <p:spPr>
          <a:xfrm>
            <a:off x="750570" y="0"/>
            <a:ext cx="7642860" cy="1143000"/>
          </a:xfrm>
          <a:prstGeom prst="rect">
            <a:avLst/>
          </a:prstGeom>
        </p:spPr>
        <p:txBody>
          <a:bodyPr wrap="square" anchor="ctr">
            <a:normAutofit/>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kern="0" dirty="0">
                <a:solidFill>
                  <a:srgbClr val="3280B6"/>
                </a:solidFill>
                <a:latin typeface="Myriad Pro Light" panose="020B0403030403020204"/>
              </a:rPr>
              <a:t>Why don’t youth intervene?</a:t>
            </a:r>
          </a:p>
        </p:txBody>
      </p:sp>
      <p:grpSp>
        <p:nvGrpSpPr>
          <p:cNvPr id="4" name="Google Shape;2030;p39">
            <a:extLst>
              <a:ext uri="{FF2B5EF4-FFF2-40B4-BE49-F238E27FC236}">
                <a16:creationId xmlns:a16="http://schemas.microsoft.com/office/drawing/2014/main" id="{816C56A4-A94D-A404-DF25-E83527AAF155}"/>
              </a:ext>
            </a:extLst>
          </p:cNvPr>
          <p:cNvGrpSpPr/>
          <p:nvPr/>
        </p:nvGrpSpPr>
        <p:grpSpPr>
          <a:xfrm>
            <a:off x="2224468" y="1490095"/>
            <a:ext cx="4727890" cy="1068962"/>
            <a:chOff x="3811200" y="768949"/>
            <a:chExt cx="4727890" cy="980506"/>
          </a:xfrm>
        </p:grpSpPr>
        <p:sp>
          <p:nvSpPr>
            <p:cNvPr id="5" name="Google Shape;2031;p39">
              <a:extLst>
                <a:ext uri="{FF2B5EF4-FFF2-40B4-BE49-F238E27FC236}">
                  <a16:creationId xmlns:a16="http://schemas.microsoft.com/office/drawing/2014/main" id="{8AA1A7E8-79FE-4C93-05B4-AD239B28E7B0}"/>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3280B6"/>
                  </a:solidFill>
                </a:rPr>
                <a:t> </a:t>
              </a:r>
              <a:endParaRPr dirty="0">
                <a:solidFill>
                  <a:srgbClr val="3280B6"/>
                </a:solidFill>
              </a:endParaRPr>
            </a:p>
          </p:txBody>
        </p:sp>
        <p:sp>
          <p:nvSpPr>
            <p:cNvPr id="6" name="Google Shape;2032;p39">
              <a:extLst>
                <a:ext uri="{FF2B5EF4-FFF2-40B4-BE49-F238E27FC236}">
                  <a16:creationId xmlns:a16="http://schemas.microsoft.com/office/drawing/2014/main" id="{93E1C2E4-4977-463B-8530-EBF8CDBDEFA0}"/>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a:ea typeface="Fira Sans"/>
                  <a:cs typeface="Malayalam MN" pitchFamily="2" charset="0"/>
                  <a:sym typeface="Fira Sans"/>
                </a:rPr>
                <a:t>1</a:t>
              </a:r>
              <a:endParaRPr sz="2400" dirty="0">
                <a:solidFill>
                  <a:schemeClr val="accent3"/>
                </a:solidFill>
                <a:latin typeface="Myriad Pro Light" panose="020B0403030403020204"/>
                <a:cs typeface="Malayalam MN" pitchFamily="2" charset="0"/>
              </a:endParaRPr>
            </a:p>
          </p:txBody>
        </p:sp>
      </p:grpSp>
      <p:sp>
        <p:nvSpPr>
          <p:cNvPr id="7" name="TextBox 6">
            <a:extLst>
              <a:ext uri="{FF2B5EF4-FFF2-40B4-BE49-F238E27FC236}">
                <a16:creationId xmlns:a16="http://schemas.microsoft.com/office/drawing/2014/main" id="{B0A5A8D2-3CC4-0B74-1248-D319C77DFFD9}"/>
              </a:ext>
            </a:extLst>
          </p:cNvPr>
          <p:cNvSpPr txBox="1"/>
          <p:nvPr/>
        </p:nvSpPr>
        <p:spPr>
          <a:xfrm>
            <a:off x="3181799" y="1791878"/>
            <a:ext cx="3573611" cy="400110"/>
          </a:xfrm>
          <a:prstGeom prst="rect">
            <a:avLst/>
          </a:prstGeom>
          <a:noFill/>
        </p:spPr>
        <p:txBody>
          <a:bodyPr wrap="square" rtlCol="0">
            <a:spAutoFit/>
          </a:bodyPr>
          <a:lstStyle/>
          <a:p>
            <a:r>
              <a:rPr lang="en-US" sz="2000" dirty="0">
                <a:solidFill>
                  <a:schemeClr val="accent3"/>
                </a:solidFill>
                <a:latin typeface="Myriad Pro Light" panose="020B0403030403020204"/>
                <a:cs typeface="Malayalam MN" pitchFamily="2" charset="0"/>
              </a:rPr>
              <a:t>Losing social status.</a:t>
            </a:r>
          </a:p>
        </p:txBody>
      </p:sp>
      <p:grpSp>
        <p:nvGrpSpPr>
          <p:cNvPr id="8" name="Google Shape;2030;p39">
            <a:extLst>
              <a:ext uri="{FF2B5EF4-FFF2-40B4-BE49-F238E27FC236}">
                <a16:creationId xmlns:a16="http://schemas.microsoft.com/office/drawing/2014/main" id="{143C29ED-39AC-ECC2-CF16-0135EA070947}"/>
              </a:ext>
            </a:extLst>
          </p:cNvPr>
          <p:cNvGrpSpPr/>
          <p:nvPr/>
        </p:nvGrpSpPr>
        <p:grpSpPr>
          <a:xfrm>
            <a:off x="2208055" y="2894519"/>
            <a:ext cx="4727890" cy="1068962"/>
            <a:chOff x="3811200" y="768949"/>
            <a:chExt cx="4727890" cy="980506"/>
          </a:xfrm>
        </p:grpSpPr>
        <p:sp>
          <p:nvSpPr>
            <p:cNvPr id="9" name="Google Shape;2031;p39">
              <a:extLst>
                <a:ext uri="{FF2B5EF4-FFF2-40B4-BE49-F238E27FC236}">
                  <a16:creationId xmlns:a16="http://schemas.microsoft.com/office/drawing/2014/main" id="{F214D9FB-79FF-3E7C-DABB-22993733551A}"/>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0" name="Google Shape;2032;p39">
              <a:extLst>
                <a:ext uri="{FF2B5EF4-FFF2-40B4-BE49-F238E27FC236}">
                  <a16:creationId xmlns:a16="http://schemas.microsoft.com/office/drawing/2014/main" id="{1C304B02-7EAA-4B63-6AAE-6529DFCEC70B}"/>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a:ea typeface="Fira Sans"/>
                  <a:cs typeface="Malayalam MN" pitchFamily="2" charset="0"/>
                  <a:sym typeface="Fira Sans"/>
                </a:rPr>
                <a:t>2</a:t>
              </a:r>
              <a:endParaRPr sz="2400" dirty="0">
                <a:solidFill>
                  <a:schemeClr val="accent3"/>
                </a:solidFill>
                <a:latin typeface="Myriad Pro Light" panose="020B0403030403020204"/>
                <a:cs typeface="Malayalam MN" pitchFamily="2" charset="0"/>
              </a:endParaRPr>
            </a:p>
          </p:txBody>
        </p:sp>
      </p:grpSp>
      <p:sp>
        <p:nvSpPr>
          <p:cNvPr id="11" name="TextBox 10">
            <a:extLst>
              <a:ext uri="{FF2B5EF4-FFF2-40B4-BE49-F238E27FC236}">
                <a16:creationId xmlns:a16="http://schemas.microsoft.com/office/drawing/2014/main" id="{3C830E7A-D6A7-EAFF-A10F-08AD428845A3}"/>
              </a:ext>
            </a:extLst>
          </p:cNvPr>
          <p:cNvSpPr txBox="1"/>
          <p:nvPr/>
        </p:nvSpPr>
        <p:spPr>
          <a:xfrm>
            <a:off x="3153265" y="3243600"/>
            <a:ext cx="3573611" cy="400110"/>
          </a:xfrm>
          <a:prstGeom prst="rect">
            <a:avLst/>
          </a:prstGeom>
          <a:noFill/>
        </p:spPr>
        <p:txBody>
          <a:bodyPr wrap="square" rtlCol="0">
            <a:spAutoFit/>
          </a:bodyPr>
          <a:lstStyle/>
          <a:p>
            <a:r>
              <a:rPr lang="en-US" sz="2000" dirty="0">
                <a:solidFill>
                  <a:schemeClr val="accent3"/>
                </a:solidFill>
                <a:latin typeface="Myriad Pro Light" panose="020B0403030403020204"/>
                <a:cs typeface="Malayalam MN" pitchFamily="2" charset="0"/>
              </a:rPr>
              <a:t>Fear of retaliation.</a:t>
            </a:r>
          </a:p>
        </p:txBody>
      </p:sp>
      <p:grpSp>
        <p:nvGrpSpPr>
          <p:cNvPr id="12" name="Google Shape;2030;p39">
            <a:extLst>
              <a:ext uri="{FF2B5EF4-FFF2-40B4-BE49-F238E27FC236}">
                <a16:creationId xmlns:a16="http://schemas.microsoft.com/office/drawing/2014/main" id="{8B9BDEC9-3C06-2D27-6184-00EBB1E9E660}"/>
              </a:ext>
            </a:extLst>
          </p:cNvPr>
          <p:cNvGrpSpPr/>
          <p:nvPr/>
        </p:nvGrpSpPr>
        <p:grpSpPr>
          <a:xfrm>
            <a:off x="2208054" y="4273153"/>
            <a:ext cx="4727890" cy="1068962"/>
            <a:chOff x="3811200" y="768949"/>
            <a:chExt cx="4727890" cy="980506"/>
          </a:xfrm>
        </p:grpSpPr>
        <p:sp>
          <p:nvSpPr>
            <p:cNvPr id="13" name="Google Shape;2031;p39">
              <a:extLst>
                <a:ext uri="{FF2B5EF4-FFF2-40B4-BE49-F238E27FC236}">
                  <a16:creationId xmlns:a16="http://schemas.microsoft.com/office/drawing/2014/main" id="{8D1A36B9-275B-A7C6-D36F-4B4339AB9E5D}"/>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4" name="Google Shape;2032;p39">
              <a:extLst>
                <a:ext uri="{FF2B5EF4-FFF2-40B4-BE49-F238E27FC236}">
                  <a16:creationId xmlns:a16="http://schemas.microsoft.com/office/drawing/2014/main" id="{308271D8-CDE6-0262-F33E-54F3F76F5AF5}"/>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a:ea typeface="Fira Sans"/>
                  <a:cs typeface="Malayalam MN" pitchFamily="2" charset="0"/>
                  <a:sym typeface="Fira Sans"/>
                </a:rPr>
                <a:t>3</a:t>
              </a:r>
              <a:endParaRPr sz="2400" dirty="0">
                <a:solidFill>
                  <a:schemeClr val="accent3"/>
                </a:solidFill>
                <a:latin typeface="Myriad Pro Light" panose="020B0403030403020204"/>
                <a:cs typeface="Malayalam MN" pitchFamily="2" charset="0"/>
              </a:endParaRPr>
            </a:p>
          </p:txBody>
        </p:sp>
      </p:grpSp>
      <p:sp>
        <p:nvSpPr>
          <p:cNvPr id="15" name="TextBox 14">
            <a:extLst>
              <a:ext uri="{FF2B5EF4-FFF2-40B4-BE49-F238E27FC236}">
                <a16:creationId xmlns:a16="http://schemas.microsoft.com/office/drawing/2014/main" id="{E4CA0715-5918-1FE0-EED0-D8D428070620}"/>
              </a:ext>
            </a:extLst>
          </p:cNvPr>
          <p:cNvSpPr txBox="1"/>
          <p:nvPr/>
        </p:nvSpPr>
        <p:spPr>
          <a:xfrm>
            <a:off x="3181799" y="4453691"/>
            <a:ext cx="3979211" cy="707886"/>
          </a:xfrm>
          <a:prstGeom prst="rect">
            <a:avLst/>
          </a:prstGeom>
          <a:noFill/>
        </p:spPr>
        <p:txBody>
          <a:bodyPr wrap="square" rtlCol="0">
            <a:spAutoFit/>
          </a:bodyPr>
          <a:lstStyle/>
          <a:p>
            <a:r>
              <a:rPr lang="en-US" sz="2000" dirty="0">
                <a:solidFill>
                  <a:schemeClr val="accent3"/>
                </a:solidFill>
                <a:latin typeface="Myriad Pro Light" panose="020B0403030403020204"/>
                <a:cs typeface="Malayalam MN" pitchFamily="2" charset="0"/>
              </a:rPr>
              <a:t>Experiencing distress </a:t>
            </a:r>
          </a:p>
          <a:p>
            <a:r>
              <a:rPr lang="en-US" sz="2000" dirty="0">
                <a:solidFill>
                  <a:schemeClr val="accent3"/>
                </a:solidFill>
                <a:latin typeface="Myriad Pro Light" panose="020B0403030403020204"/>
                <a:cs typeface="Malayalam MN" pitchFamily="2" charset="0"/>
              </a:rPr>
              <a:t>or negative emotions.</a:t>
            </a:r>
          </a:p>
        </p:txBody>
      </p:sp>
      <p:pic>
        <p:nvPicPr>
          <p:cNvPr id="2" name="Picture 1" descr="Logo, company name&#10;&#10;Description automatically generated">
            <a:extLst>
              <a:ext uri="{FF2B5EF4-FFF2-40B4-BE49-F238E27FC236}">
                <a16:creationId xmlns:a16="http://schemas.microsoft.com/office/drawing/2014/main" id="{3DC5DD09-197B-43FB-5DE9-F1B8098B16CD}"/>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extLst>
      <p:ext uri="{BB962C8B-B14F-4D97-AF65-F5344CB8AC3E}">
        <p14:creationId xmlns:p14="http://schemas.microsoft.com/office/powerpoint/2010/main" val="309209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FE0426-A76B-3914-9A9E-7A7225716020}"/>
              </a:ext>
            </a:extLst>
          </p:cNvPr>
          <p:cNvSpPr txBox="1">
            <a:spLocks/>
          </p:cNvSpPr>
          <p:nvPr/>
        </p:nvSpPr>
        <p:spPr>
          <a:xfrm>
            <a:off x="750570" y="0"/>
            <a:ext cx="7642860" cy="1143000"/>
          </a:xfrm>
          <a:prstGeom prst="rect">
            <a:avLst/>
          </a:prstGeom>
        </p:spPr>
        <p:txBody>
          <a:bodyPr wrap="square" anchor="ctr">
            <a:normAutofit/>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kern="0" dirty="0">
                <a:latin typeface="Myriad Pro Light" panose="020B0403030403020204"/>
              </a:rPr>
              <a:t>Peer Leaders</a:t>
            </a:r>
          </a:p>
        </p:txBody>
      </p:sp>
      <p:grpSp>
        <p:nvGrpSpPr>
          <p:cNvPr id="4" name="Google Shape;2030;p39">
            <a:extLst>
              <a:ext uri="{FF2B5EF4-FFF2-40B4-BE49-F238E27FC236}">
                <a16:creationId xmlns:a16="http://schemas.microsoft.com/office/drawing/2014/main" id="{816C56A4-A94D-A404-DF25-E83527AAF155}"/>
              </a:ext>
            </a:extLst>
          </p:cNvPr>
          <p:cNvGrpSpPr/>
          <p:nvPr/>
        </p:nvGrpSpPr>
        <p:grpSpPr>
          <a:xfrm>
            <a:off x="2224468" y="1490095"/>
            <a:ext cx="4727890" cy="1068962"/>
            <a:chOff x="3811200" y="768949"/>
            <a:chExt cx="4727890" cy="980506"/>
          </a:xfrm>
        </p:grpSpPr>
        <p:sp>
          <p:nvSpPr>
            <p:cNvPr id="5" name="Google Shape;2031;p39">
              <a:extLst>
                <a:ext uri="{FF2B5EF4-FFF2-40B4-BE49-F238E27FC236}">
                  <a16:creationId xmlns:a16="http://schemas.microsoft.com/office/drawing/2014/main" id="{8AA1A7E8-79FE-4C93-05B4-AD239B28E7B0}"/>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6" name="Google Shape;2032;p39">
              <a:extLst>
                <a:ext uri="{FF2B5EF4-FFF2-40B4-BE49-F238E27FC236}">
                  <a16:creationId xmlns:a16="http://schemas.microsoft.com/office/drawing/2014/main" id="{93E1C2E4-4977-463B-8530-EBF8CDBDEFA0}"/>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a:ea typeface="Fira Sans"/>
                  <a:cs typeface="Malayalam MN" pitchFamily="2" charset="0"/>
                  <a:sym typeface="Fira Sans"/>
                </a:rPr>
                <a:t>1</a:t>
              </a:r>
              <a:endParaRPr sz="2400" dirty="0">
                <a:solidFill>
                  <a:schemeClr val="accent3"/>
                </a:solidFill>
                <a:latin typeface="Myriad Pro Light" panose="020B0403030403020204"/>
                <a:cs typeface="Malayalam MN" pitchFamily="2" charset="0"/>
              </a:endParaRPr>
            </a:p>
          </p:txBody>
        </p:sp>
      </p:grpSp>
      <p:sp>
        <p:nvSpPr>
          <p:cNvPr id="7" name="TextBox 6">
            <a:extLst>
              <a:ext uri="{FF2B5EF4-FFF2-40B4-BE49-F238E27FC236}">
                <a16:creationId xmlns:a16="http://schemas.microsoft.com/office/drawing/2014/main" id="{B0A5A8D2-3CC4-0B74-1248-D319C77DFFD9}"/>
              </a:ext>
            </a:extLst>
          </p:cNvPr>
          <p:cNvSpPr txBox="1"/>
          <p:nvPr/>
        </p:nvSpPr>
        <p:spPr>
          <a:xfrm>
            <a:off x="3052481" y="1799993"/>
            <a:ext cx="3573611" cy="400110"/>
          </a:xfrm>
          <a:prstGeom prst="rect">
            <a:avLst/>
          </a:prstGeom>
          <a:noFill/>
        </p:spPr>
        <p:txBody>
          <a:bodyPr wrap="square" rtlCol="0">
            <a:spAutoFit/>
          </a:bodyPr>
          <a:lstStyle/>
          <a:p>
            <a:r>
              <a:rPr lang="en-US" sz="2000" dirty="0">
                <a:solidFill>
                  <a:schemeClr val="accent3"/>
                </a:solidFill>
                <a:latin typeface="Myriad Pro Light" panose="020B0403030403020204"/>
                <a:cs typeface="Malayalam MN" pitchFamily="2" charset="0"/>
              </a:rPr>
              <a:t>Have social power and status.</a:t>
            </a:r>
          </a:p>
        </p:txBody>
      </p:sp>
      <p:grpSp>
        <p:nvGrpSpPr>
          <p:cNvPr id="8" name="Google Shape;2030;p39">
            <a:extLst>
              <a:ext uri="{FF2B5EF4-FFF2-40B4-BE49-F238E27FC236}">
                <a16:creationId xmlns:a16="http://schemas.microsoft.com/office/drawing/2014/main" id="{143C29ED-39AC-ECC2-CF16-0135EA070947}"/>
              </a:ext>
            </a:extLst>
          </p:cNvPr>
          <p:cNvGrpSpPr/>
          <p:nvPr/>
        </p:nvGrpSpPr>
        <p:grpSpPr>
          <a:xfrm>
            <a:off x="2208055" y="2894519"/>
            <a:ext cx="4727890" cy="1068962"/>
            <a:chOff x="3811200" y="768949"/>
            <a:chExt cx="4727890" cy="980506"/>
          </a:xfrm>
        </p:grpSpPr>
        <p:sp>
          <p:nvSpPr>
            <p:cNvPr id="9" name="Google Shape;2031;p39">
              <a:extLst>
                <a:ext uri="{FF2B5EF4-FFF2-40B4-BE49-F238E27FC236}">
                  <a16:creationId xmlns:a16="http://schemas.microsoft.com/office/drawing/2014/main" id="{F214D9FB-79FF-3E7C-DABB-22993733551A}"/>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0" name="Google Shape;2032;p39">
              <a:extLst>
                <a:ext uri="{FF2B5EF4-FFF2-40B4-BE49-F238E27FC236}">
                  <a16:creationId xmlns:a16="http://schemas.microsoft.com/office/drawing/2014/main" id="{1C304B02-7EAA-4B63-6AAE-6529DFCEC70B}"/>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a:ea typeface="Fira Sans"/>
                  <a:cs typeface="Malayalam MN" pitchFamily="2" charset="0"/>
                  <a:sym typeface="Fira Sans"/>
                </a:rPr>
                <a:t>2</a:t>
              </a:r>
              <a:endParaRPr sz="2400" dirty="0">
                <a:solidFill>
                  <a:schemeClr val="accent3"/>
                </a:solidFill>
                <a:latin typeface="Myriad Pro Light" panose="020B0403030403020204"/>
                <a:cs typeface="Malayalam MN" pitchFamily="2" charset="0"/>
              </a:endParaRPr>
            </a:p>
          </p:txBody>
        </p:sp>
      </p:grpSp>
      <p:sp>
        <p:nvSpPr>
          <p:cNvPr id="11" name="TextBox 10">
            <a:extLst>
              <a:ext uri="{FF2B5EF4-FFF2-40B4-BE49-F238E27FC236}">
                <a16:creationId xmlns:a16="http://schemas.microsoft.com/office/drawing/2014/main" id="{3C830E7A-D6A7-EAFF-A10F-08AD428845A3}"/>
              </a:ext>
            </a:extLst>
          </p:cNvPr>
          <p:cNvSpPr txBox="1"/>
          <p:nvPr/>
        </p:nvSpPr>
        <p:spPr>
          <a:xfrm>
            <a:off x="2985267" y="3203155"/>
            <a:ext cx="3573611" cy="400110"/>
          </a:xfrm>
          <a:prstGeom prst="rect">
            <a:avLst/>
          </a:prstGeom>
          <a:noFill/>
        </p:spPr>
        <p:txBody>
          <a:bodyPr wrap="square" rtlCol="0">
            <a:spAutoFit/>
          </a:bodyPr>
          <a:lstStyle/>
          <a:p>
            <a:r>
              <a:rPr lang="en-US" sz="2000" dirty="0">
                <a:solidFill>
                  <a:schemeClr val="accent3"/>
                </a:solidFill>
                <a:latin typeface="Myriad Pro Light" panose="020B0403030403020204"/>
                <a:cs typeface="Malayalam MN" pitchFamily="2" charset="0"/>
              </a:rPr>
              <a:t>Have influence with their peers.</a:t>
            </a:r>
          </a:p>
        </p:txBody>
      </p:sp>
      <p:grpSp>
        <p:nvGrpSpPr>
          <p:cNvPr id="12" name="Google Shape;2030;p39">
            <a:extLst>
              <a:ext uri="{FF2B5EF4-FFF2-40B4-BE49-F238E27FC236}">
                <a16:creationId xmlns:a16="http://schemas.microsoft.com/office/drawing/2014/main" id="{8B9BDEC9-3C06-2D27-6184-00EBB1E9E660}"/>
              </a:ext>
            </a:extLst>
          </p:cNvPr>
          <p:cNvGrpSpPr/>
          <p:nvPr/>
        </p:nvGrpSpPr>
        <p:grpSpPr>
          <a:xfrm>
            <a:off x="2208054" y="4273153"/>
            <a:ext cx="4727890" cy="1068962"/>
            <a:chOff x="3811200" y="768949"/>
            <a:chExt cx="4727890" cy="980506"/>
          </a:xfrm>
        </p:grpSpPr>
        <p:sp>
          <p:nvSpPr>
            <p:cNvPr id="13" name="Google Shape;2031;p39">
              <a:extLst>
                <a:ext uri="{FF2B5EF4-FFF2-40B4-BE49-F238E27FC236}">
                  <a16:creationId xmlns:a16="http://schemas.microsoft.com/office/drawing/2014/main" id="{8D1A36B9-275B-A7C6-D36F-4B4339AB9E5D}"/>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4" name="Google Shape;2032;p39">
              <a:extLst>
                <a:ext uri="{FF2B5EF4-FFF2-40B4-BE49-F238E27FC236}">
                  <a16:creationId xmlns:a16="http://schemas.microsoft.com/office/drawing/2014/main" id="{308271D8-CDE6-0262-F33E-54F3F76F5AF5}"/>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a:ea typeface="Fira Sans"/>
                  <a:cs typeface="Malayalam MN" pitchFamily="2" charset="0"/>
                  <a:sym typeface="Fira Sans"/>
                </a:rPr>
                <a:t>3</a:t>
              </a:r>
              <a:endParaRPr sz="2400" dirty="0">
                <a:solidFill>
                  <a:schemeClr val="accent3"/>
                </a:solidFill>
                <a:latin typeface="Myriad Pro Light" panose="020B0403030403020204"/>
                <a:cs typeface="Malayalam MN" pitchFamily="2" charset="0"/>
              </a:endParaRPr>
            </a:p>
          </p:txBody>
        </p:sp>
      </p:grpSp>
      <p:sp>
        <p:nvSpPr>
          <p:cNvPr id="15" name="TextBox 14">
            <a:extLst>
              <a:ext uri="{FF2B5EF4-FFF2-40B4-BE49-F238E27FC236}">
                <a16:creationId xmlns:a16="http://schemas.microsoft.com/office/drawing/2014/main" id="{E4CA0715-5918-1FE0-EED0-D8D428070620}"/>
              </a:ext>
            </a:extLst>
          </p:cNvPr>
          <p:cNvSpPr txBox="1"/>
          <p:nvPr/>
        </p:nvSpPr>
        <p:spPr>
          <a:xfrm>
            <a:off x="3165385" y="4607579"/>
            <a:ext cx="3979211" cy="400110"/>
          </a:xfrm>
          <a:prstGeom prst="rect">
            <a:avLst/>
          </a:prstGeom>
          <a:noFill/>
        </p:spPr>
        <p:txBody>
          <a:bodyPr wrap="square" rtlCol="0">
            <a:spAutoFit/>
          </a:bodyPr>
          <a:lstStyle/>
          <a:p>
            <a:r>
              <a:rPr lang="en-US" sz="2000" dirty="0">
                <a:solidFill>
                  <a:schemeClr val="accent3"/>
                </a:solidFill>
                <a:latin typeface="Myriad Pro Light" panose="020B0403030403020204"/>
                <a:cs typeface="Malayalam MN" pitchFamily="2" charset="0"/>
              </a:rPr>
              <a:t>Can lead by example.</a:t>
            </a:r>
          </a:p>
        </p:txBody>
      </p:sp>
      <p:pic>
        <p:nvPicPr>
          <p:cNvPr id="2" name="Picture 1" descr="Logo, company name&#10;&#10;Description automatically generated">
            <a:extLst>
              <a:ext uri="{FF2B5EF4-FFF2-40B4-BE49-F238E27FC236}">
                <a16:creationId xmlns:a16="http://schemas.microsoft.com/office/drawing/2014/main" id="{70692FDD-17FD-4BAA-00B7-E579C2BF2FAD}"/>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17" name="Picture 16">
            <a:extLst>
              <a:ext uri="{FF2B5EF4-FFF2-40B4-BE49-F238E27FC236}">
                <a16:creationId xmlns:a16="http://schemas.microsoft.com/office/drawing/2014/main" id="{2CC37BF9-9045-C632-80BA-1C5BFF6A2249}"/>
              </a:ext>
            </a:extLst>
          </p:cNvPr>
          <p:cNvPicPr>
            <a:picLocks noChangeAspect="1"/>
          </p:cNvPicPr>
          <p:nvPr/>
        </p:nvPicPr>
        <p:blipFill>
          <a:blip r:embed="rId4"/>
          <a:stretch>
            <a:fillRect/>
          </a:stretch>
        </p:blipFill>
        <p:spPr>
          <a:xfrm>
            <a:off x="379957" y="232560"/>
            <a:ext cx="2024629" cy="2024629"/>
          </a:xfrm>
          <a:prstGeom prst="rect">
            <a:avLst/>
          </a:prstGeom>
        </p:spPr>
      </p:pic>
    </p:spTree>
    <p:extLst>
      <p:ext uri="{BB962C8B-B14F-4D97-AF65-F5344CB8AC3E}">
        <p14:creationId xmlns:p14="http://schemas.microsoft.com/office/powerpoint/2010/main" val="20705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0" name="Picture 4" descr="Top hiking spots in Kingston – Visit Kingston">
            <a:extLst>
              <a:ext uri="{FF2B5EF4-FFF2-40B4-BE49-F238E27FC236}">
                <a16:creationId xmlns:a16="http://schemas.microsoft.com/office/drawing/2014/main" id="{F084EADA-15AA-E91F-DDDF-F4D44D776E8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245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7" name="Straight Connector 245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589" name="Straight Connector 245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352D504-8A72-4761-9E57-8B0ED706134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85160" y="46636"/>
            <a:ext cx="1319656" cy="930819"/>
          </a:xfrm>
          <a:prstGeom prst="rect">
            <a:avLst/>
          </a:prstGeom>
        </p:spPr>
      </p:pic>
      <p:sp>
        <p:nvSpPr>
          <p:cNvPr id="11" name="TextBox 10">
            <a:extLst>
              <a:ext uri="{FF2B5EF4-FFF2-40B4-BE49-F238E27FC236}">
                <a16:creationId xmlns:a16="http://schemas.microsoft.com/office/drawing/2014/main" id="{A4B3A71E-A451-49E3-9D8A-8BD40B274E3C}"/>
              </a:ext>
            </a:extLst>
          </p:cNvPr>
          <p:cNvSpPr txBox="1"/>
          <p:nvPr/>
        </p:nvSpPr>
        <p:spPr>
          <a:xfrm>
            <a:off x="1187850" y="5264775"/>
            <a:ext cx="67682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280B6"/>
                </a:solidFill>
                <a:effectLst/>
                <a:uLnTx/>
                <a:uFillTx/>
                <a:latin typeface="Myriad Pro Light" panose="020B0403030403020204" pitchFamily="34" charset="0"/>
                <a:ea typeface="+mn-ea"/>
                <a:cs typeface="Malayalam MN" pitchFamily="2" charset="0"/>
              </a:rPr>
              <a:t>Land Acknowledgement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FE0426-A76B-3914-9A9E-7A7225716020}"/>
              </a:ext>
            </a:extLst>
          </p:cNvPr>
          <p:cNvSpPr txBox="1">
            <a:spLocks/>
          </p:cNvSpPr>
          <p:nvPr/>
        </p:nvSpPr>
        <p:spPr>
          <a:xfrm>
            <a:off x="750570" y="0"/>
            <a:ext cx="7642860" cy="1143000"/>
          </a:xfrm>
          <a:prstGeom prst="rect">
            <a:avLst/>
          </a:prstGeom>
        </p:spPr>
        <p:txBody>
          <a:bodyPr wrap="square" anchor="ctr">
            <a:normAutofit/>
          </a:bodyPr>
          <a:lst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a:lstStyle>
          <a:p>
            <a:r>
              <a:rPr lang="en-US" kern="0" dirty="0">
                <a:solidFill>
                  <a:srgbClr val="3280B6"/>
                </a:solidFill>
                <a:latin typeface="Myriad Pro Light" panose="020B0403030403020204"/>
              </a:rPr>
              <a:t>Why don’t youth intervene?</a:t>
            </a:r>
          </a:p>
        </p:txBody>
      </p:sp>
      <p:pic>
        <p:nvPicPr>
          <p:cNvPr id="2" name="Picture 1" descr="Logo, company name&#10;&#10;Description automatically generated">
            <a:extLst>
              <a:ext uri="{FF2B5EF4-FFF2-40B4-BE49-F238E27FC236}">
                <a16:creationId xmlns:a16="http://schemas.microsoft.com/office/drawing/2014/main" id="{5D9E7914-45B3-D39F-D1C8-9AD370A3A7E0}"/>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F8E82B87-E756-F755-CFE4-2D97409942B9}"/>
              </a:ext>
            </a:extLst>
          </p:cNvPr>
          <p:cNvPicPr>
            <a:picLocks noChangeAspect="1"/>
          </p:cNvPicPr>
          <p:nvPr/>
        </p:nvPicPr>
        <p:blipFill>
          <a:blip r:embed="rId4"/>
          <a:stretch>
            <a:fillRect/>
          </a:stretch>
        </p:blipFill>
        <p:spPr>
          <a:xfrm>
            <a:off x="1058779" y="1715071"/>
            <a:ext cx="3513221" cy="3513221"/>
          </a:xfrm>
          <a:prstGeom prst="rect">
            <a:avLst/>
          </a:prstGeom>
        </p:spPr>
      </p:pic>
      <p:pic>
        <p:nvPicPr>
          <p:cNvPr id="6" name="Picture 5">
            <a:extLst>
              <a:ext uri="{FF2B5EF4-FFF2-40B4-BE49-F238E27FC236}">
                <a16:creationId xmlns:a16="http://schemas.microsoft.com/office/drawing/2014/main" id="{F80092B2-204E-095A-5F75-5EAE9C7E56B3}"/>
              </a:ext>
            </a:extLst>
          </p:cNvPr>
          <p:cNvPicPr>
            <a:picLocks noChangeAspect="1"/>
          </p:cNvPicPr>
          <p:nvPr/>
        </p:nvPicPr>
        <p:blipFill>
          <a:blip r:embed="rId5"/>
          <a:stretch>
            <a:fillRect/>
          </a:stretch>
        </p:blipFill>
        <p:spPr>
          <a:xfrm>
            <a:off x="4736432" y="1443788"/>
            <a:ext cx="4580021" cy="4580021"/>
          </a:xfrm>
          <a:prstGeom prst="rect">
            <a:avLst/>
          </a:prstGeom>
        </p:spPr>
      </p:pic>
    </p:spTree>
    <p:extLst>
      <p:ext uri="{BB962C8B-B14F-4D97-AF65-F5344CB8AC3E}">
        <p14:creationId xmlns:p14="http://schemas.microsoft.com/office/powerpoint/2010/main" val="4522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4108F-4A52-85CC-0541-A4B819A07FC5}"/>
              </a:ext>
            </a:extLst>
          </p:cNvPr>
          <p:cNvSpPr>
            <a:spLocks noGrp="1"/>
          </p:cNvSpPr>
          <p:nvPr>
            <p:ph type="title"/>
          </p:nvPr>
        </p:nvSpPr>
        <p:spPr>
          <a:xfrm>
            <a:off x="1257300" y="289560"/>
            <a:ext cx="6629400" cy="1143000"/>
          </a:xfrm>
        </p:spPr>
        <p:txBody>
          <a:bodyPr/>
          <a:lstStyle/>
          <a:p>
            <a:r>
              <a:rPr lang="en-US" dirty="0">
                <a:latin typeface="Myriad Pro Light" panose="020B0403030403020204"/>
              </a:rPr>
              <a:t>Strategies to Be an Ally</a:t>
            </a:r>
          </a:p>
        </p:txBody>
      </p:sp>
      <p:pic>
        <p:nvPicPr>
          <p:cNvPr id="3" name="Picture 2" descr="Logo, company name&#10;&#10;Description automatically generated">
            <a:extLst>
              <a:ext uri="{FF2B5EF4-FFF2-40B4-BE49-F238E27FC236}">
                <a16:creationId xmlns:a16="http://schemas.microsoft.com/office/drawing/2014/main" id="{3B85A178-2BFE-818E-D820-8FD2DE6A77A3}"/>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1FD40A58-FB8B-71FC-A5A9-777A054C7E9E}"/>
              </a:ext>
            </a:extLst>
          </p:cNvPr>
          <p:cNvPicPr>
            <a:picLocks noChangeAspect="1"/>
          </p:cNvPicPr>
          <p:nvPr/>
        </p:nvPicPr>
        <p:blipFill>
          <a:blip r:embed="rId4"/>
          <a:stretch>
            <a:fillRect/>
          </a:stretch>
        </p:blipFill>
        <p:spPr>
          <a:xfrm>
            <a:off x="200183" y="2260733"/>
            <a:ext cx="2575560" cy="2575560"/>
          </a:xfrm>
          <a:prstGeom prst="rect">
            <a:avLst/>
          </a:prstGeom>
        </p:spPr>
      </p:pic>
      <p:pic>
        <p:nvPicPr>
          <p:cNvPr id="6" name="Picture 5">
            <a:extLst>
              <a:ext uri="{FF2B5EF4-FFF2-40B4-BE49-F238E27FC236}">
                <a16:creationId xmlns:a16="http://schemas.microsoft.com/office/drawing/2014/main" id="{70C47E3A-81DD-D43B-E434-7392AED6AFE1}"/>
              </a:ext>
            </a:extLst>
          </p:cNvPr>
          <p:cNvPicPr>
            <a:picLocks noChangeAspect="1"/>
          </p:cNvPicPr>
          <p:nvPr/>
        </p:nvPicPr>
        <p:blipFill>
          <a:blip r:embed="rId5"/>
          <a:stretch>
            <a:fillRect/>
          </a:stretch>
        </p:blipFill>
        <p:spPr>
          <a:xfrm>
            <a:off x="3208650" y="1931297"/>
            <a:ext cx="2871308" cy="2871308"/>
          </a:xfrm>
          <a:prstGeom prst="rect">
            <a:avLst/>
          </a:prstGeom>
        </p:spPr>
      </p:pic>
      <p:pic>
        <p:nvPicPr>
          <p:cNvPr id="7" name="Picture 6">
            <a:extLst>
              <a:ext uri="{FF2B5EF4-FFF2-40B4-BE49-F238E27FC236}">
                <a16:creationId xmlns:a16="http://schemas.microsoft.com/office/drawing/2014/main" id="{91DEFC99-6A80-CFD9-B973-18DD420A7ACB}"/>
              </a:ext>
            </a:extLst>
          </p:cNvPr>
          <p:cNvPicPr>
            <a:picLocks noChangeAspect="1"/>
          </p:cNvPicPr>
          <p:nvPr/>
        </p:nvPicPr>
        <p:blipFill>
          <a:blip r:embed="rId6"/>
          <a:stretch>
            <a:fillRect/>
          </a:stretch>
        </p:blipFill>
        <p:spPr>
          <a:xfrm>
            <a:off x="6388768" y="2329771"/>
            <a:ext cx="2555049" cy="2555049"/>
          </a:xfrm>
          <a:prstGeom prst="rect">
            <a:avLst/>
          </a:prstGeom>
        </p:spPr>
      </p:pic>
    </p:spTree>
    <p:extLst>
      <p:ext uri="{BB962C8B-B14F-4D97-AF65-F5344CB8AC3E}">
        <p14:creationId xmlns:p14="http://schemas.microsoft.com/office/powerpoint/2010/main" val="64861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30" name="Curved Right Arrow 29">
            <a:extLst>
              <a:ext uri="{FF2B5EF4-FFF2-40B4-BE49-F238E27FC236}">
                <a16:creationId xmlns:a16="http://schemas.microsoft.com/office/drawing/2014/main" id="{9D68801F-5D95-5C0A-2C1F-E586546BDD3A}"/>
              </a:ext>
            </a:extLst>
          </p:cNvPr>
          <p:cNvSpPr/>
          <p:nvPr/>
        </p:nvSpPr>
        <p:spPr>
          <a:xfrm>
            <a:off x="2455239" y="4521939"/>
            <a:ext cx="1811737" cy="1688958"/>
          </a:xfrm>
          <a:prstGeom prst="curvedRightArrow">
            <a:avLst>
              <a:gd name="adj1" fmla="val 11343"/>
              <a:gd name="adj2" fmla="val 28318"/>
              <a:gd name="adj3" fmla="val 15541"/>
            </a:avLst>
          </a:prstGeom>
          <a:solidFill>
            <a:srgbClr val="DD48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0" name="Google Shape;2030;p39">
            <a:extLst>
              <a:ext uri="{FF2B5EF4-FFF2-40B4-BE49-F238E27FC236}">
                <a16:creationId xmlns:a16="http://schemas.microsoft.com/office/drawing/2014/main" id="{09F6A22C-864E-22BB-1147-148B15D3CD53}"/>
              </a:ext>
            </a:extLst>
          </p:cNvPr>
          <p:cNvGrpSpPr/>
          <p:nvPr/>
        </p:nvGrpSpPr>
        <p:grpSpPr>
          <a:xfrm>
            <a:off x="3807926" y="105080"/>
            <a:ext cx="4629624" cy="807652"/>
            <a:chOff x="3811200" y="768949"/>
            <a:chExt cx="4727890" cy="1030557"/>
          </a:xfrm>
        </p:grpSpPr>
        <p:sp>
          <p:nvSpPr>
            <p:cNvPr id="11" name="Google Shape;2031;p39">
              <a:extLst>
                <a:ext uri="{FF2B5EF4-FFF2-40B4-BE49-F238E27FC236}">
                  <a16:creationId xmlns:a16="http://schemas.microsoft.com/office/drawing/2014/main" id="{4BEF6273-EF83-F7D9-2ED4-8396EE8B3990}"/>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5" name="Google Shape;2032;p39">
              <a:extLst>
                <a:ext uri="{FF2B5EF4-FFF2-40B4-BE49-F238E27FC236}">
                  <a16:creationId xmlns:a16="http://schemas.microsoft.com/office/drawing/2014/main" id="{3EDB233A-3032-E28C-BA43-A58009EFF419}"/>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1</a:t>
              </a:r>
              <a:endParaRPr sz="2400" dirty="0">
                <a:solidFill>
                  <a:schemeClr val="accent3"/>
                </a:solidFill>
                <a:latin typeface="Myriad Pro Light" panose="020B0403030403020204" pitchFamily="34" charset="0"/>
                <a:cs typeface="Malayalam MN" pitchFamily="2" charset="0"/>
              </a:endParaRPr>
            </a:p>
          </p:txBody>
        </p:sp>
      </p:grpSp>
      <p:sp>
        <p:nvSpPr>
          <p:cNvPr id="2" name="TextBox 1">
            <a:extLst>
              <a:ext uri="{FF2B5EF4-FFF2-40B4-BE49-F238E27FC236}">
                <a16:creationId xmlns:a16="http://schemas.microsoft.com/office/drawing/2014/main" id="{ED97D506-2931-43AB-CD1A-15185FEF9168}"/>
              </a:ext>
            </a:extLst>
          </p:cNvPr>
          <p:cNvSpPr txBox="1"/>
          <p:nvPr/>
        </p:nvSpPr>
        <p:spPr>
          <a:xfrm>
            <a:off x="4591013" y="156983"/>
            <a:ext cx="3573611" cy="707886"/>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Importance of identifying identity-based bullying.</a:t>
            </a:r>
          </a:p>
        </p:txBody>
      </p:sp>
      <p:grpSp>
        <p:nvGrpSpPr>
          <p:cNvPr id="16" name="Google Shape;2030;p39">
            <a:extLst>
              <a:ext uri="{FF2B5EF4-FFF2-40B4-BE49-F238E27FC236}">
                <a16:creationId xmlns:a16="http://schemas.microsoft.com/office/drawing/2014/main" id="{95D68CB7-293B-90F5-5C9C-107AF8C1166A}"/>
              </a:ext>
            </a:extLst>
          </p:cNvPr>
          <p:cNvGrpSpPr/>
          <p:nvPr/>
        </p:nvGrpSpPr>
        <p:grpSpPr>
          <a:xfrm>
            <a:off x="3807926" y="1056647"/>
            <a:ext cx="4727890" cy="841342"/>
            <a:chOff x="3811200" y="768949"/>
            <a:chExt cx="4727890" cy="980506"/>
          </a:xfrm>
        </p:grpSpPr>
        <p:sp>
          <p:nvSpPr>
            <p:cNvPr id="17" name="Google Shape;2031;p39">
              <a:extLst>
                <a:ext uri="{FF2B5EF4-FFF2-40B4-BE49-F238E27FC236}">
                  <a16:creationId xmlns:a16="http://schemas.microsoft.com/office/drawing/2014/main" id="{E0F85093-2B31-0E0D-B0B8-A75B1C0143F1}"/>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8" name="Google Shape;2032;p39">
              <a:extLst>
                <a:ext uri="{FF2B5EF4-FFF2-40B4-BE49-F238E27FC236}">
                  <a16:creationId xmlns:a16="http://schemas.microsoft.com/office/drawing/2014/main" id="{AD1789FE-4078-F3F6-0AD6-97E297485E2E}"/>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2</a:t>
              </a:r>
              <a:endParaRPr sz="2400" dirty="0">
                <a:solidFill>
                  <a:schemeClr val="accent3"/>
                </a:solidFill>
                <a:latin typeface="Myriad Pro Light" panose="020B0403030403020204" pitchFamily="34" charset="0"/>
                <a:cs typeface="Malayalam MN" pitchFamily="2" charset="0"/>
              </a:endParaRPr>
            </a:p>
          </p:txBody>
        </p:sp>
      </p:grpSp>
      <p:sp>
        <p:nvSpPr>
          <p:cNvPr id="19" name="TextBox 18">
            <a:extLst>
              <a:ext uri="{FF2B5EF4-FFF2-40B4-BE49-F238E27FC236}">
                <a16:creationId xmlns:a16="http://schemas.microsoft.com/office/drawing/2014/main" id="{FC34E50D-8939-594E-295A-9885990A26FE}"/>
              </a:ext>
            </a:extLst>
          </p:cNvPr>
          <p:cNvSpPr txBox="1"/>
          <p:nvPr/>
        </p:nvSpPr>
        <p:spPr>
          <a:xfrm>
            <a:off x="4614646" y="1126941"/>
            <a:ext cx="3573611" cy="707886"/>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Recognizing all identity-based bullying as harmful.</a:t>
            </a:r>
          </a:p>
        </p:txBody>
      </p:sp>
      <p:grpSp>
        <p:nvGrpSpPr>
          <p:cNvPr id="20" name="Google Shape;2030;p39">
            <a:extLst>
              <a:ext uri="{FF2B5EF4-FFF2-40B4-BE49-F238E27FC236}">
                <a16:creationId xmlns:a16="http://schemas.microsoft.com/office/drawing/2014/main" id="{AB523CEA-7024-C298-C6BE-23E8E4996383}"/>
              </a:ext>
            </a:extLst>
          </p:cNvPr>
          <p:cNvGrpSpPr/>
          <p:nvPr/>
        </p:nvGrpSpPr>
        <p:grpSpPr>
          <a:xfrm>
            <a:off x="3745116" y="2037217"/>
            <a:ext cx="4727890" cy="927143"/>
            <a:chOff x="3811200" y="768949"/>
            <a:chExt cx="4727890" cy="980506"/>
          </a:xfrm>
        </p:grpSpPr>
        <p:sp>
          <p:nvSpPr>
            <p:cNvPr id="21" name="Google Shape;2031;p39">
              <a:extLst>
                <a:ext uri="{FF2B5EF4-FFF2-40B4-BE49-F238E27FC236}">
                  <a16:creationId xmlns:a16="http://schemas.microsoft.com/office/drawing/2014/main" id="{E6A76E3C-EBD5-AAAC-3E41-A0ADD1389040}"/>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2" name="Google Shape;2032;p39">
              <a:extLst>
                <a:ext uri="{FF2B5EF4-FFF2-40B4-BE49-F238E27FC236}">
                  <a16:creationId xmlns:a16="http://schemas.microsoft.com/office/drawing/2014/main" id="{8445DF10-0722-9833-FD41-988718CDC192}"/>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3</a:t>
              </a:r>
              <a:endParaRPr sz="2400" dirty="0">
                <a:solidFill>
                  <a:schemeClr val="accent3"/>
                </a:solidFill>
                <a:latin typeface="Myriad Pro Light" panose="020B0403030403020204" pitchFamily="34" charset="0"/>
                <a:cs typeface="Malayalam MN" pitchFamily="2" charset="0"/>
              </a:endParaRPr>
            </a:p>
          </p:txBody>
        </p:sp>
      </p:grpSp>
      <p:grpSp>
        <p:nvGrpSpPr>
          <p:cNvPr id="24" name="Google Shape;2030;p39">
            <a:extLst>
              <a:ext uri="{FF2B5EF4-FFF2-40B4-BE49-F238E27FC236}">
                <a16:creationId xmlns:a16="http://schemas.microsoft.com/office/drawing/2014/main" id="{6FEBD13C-5F04-B01E-BA2E-088B0E1F0101}"/>
              </a:ext>
            </a:extLst>
          </p:cNvPr>
          <p:cNvGrpSpPr/>
          <p:nvPr/>
        </p:nvGrpSpPr>
        <p:grpSpPr>
          <a:xfrm>
            <a:off x="3745116" y="3139762"/>
            <a:ext cx="4727890" cy="881935"/>
            <a:chOff x="3811200" y="768949"/>
            <a:chExt cx="4727890" cy="980506"/>
          </a:xfrm>
        </p:grpSpPr>
        <p:sp>
          <p:nvSpPr>
            <p:cNvPr id="26" name="Google Shape;2031;p39">
              <a:extLst>
                <a:ext uri="{FF2B5EF4-FFF2-40B4-BE49-F238E27FC236}">
                  <a16:creationId xmlns:a16="http://schemas.microsoft.com/office/drawing/2014/main" id="{A2B43543-3329-D957-84FA-2EADB3516137}"/>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7" name="Google Shape;2032;p39">
              <a:extLst>
                <a:ext uri="{FF2B5EF4-FFF2-40B4-BE49-F238E27FC236}">
                  <a16:creationId xmlns:a16="http://schemas.microsoft.com/office/drawing/2014/main" id="{78EC39F4-3E86-BBC6-0392-0D622CA85F1C}"/>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4</a:t>
              </a:r>
              <a:endParaRPr sz="2400" dirty="0">
                <a:solidFill>
                  <a:schemeClr val="accent3"/>
                </a:solidFill>
                <a:latin typeface="Myriad Pro Light" panose="020B0403030403020204" pitchFamily="34" charset="0"/>
                <a:cs typeface="Malayalam MN" pitchFamily="2" charset="0"/>
              </a:endParaRPr>
            </a:p>
          </p:txBody>
        </p:sp>
      </p:grpSp>
      <p:sp>
        <p:nvSpPr>
          <p:cNvPr id="28" name="TextBox 27">
            <a:extLst>
              <a:ext uri="{FF2B5EF4-FFF2-40B4-BE49-F238E27FC236}">
                <a16:creationId xmlns:a16="http://schemas.microsoft.com/office/drawing/2014/main" id="{D4C86120-4F98-94EB-6337-A3264355F95C}"/>
              </a:ext>
            </a:extLst>
          </p:cNvPr>
          <p:cNvSpPr txBox="1"/>
          <p:nvPr/>
        </p:nvSpPr>
        <p:spPr>
          <a:xfrm>
            <a:off x="4568725" y="2177622"/>
            <a:ext cx="4159599" cy="707886"/>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Encouraging students to feel </a:t>
            </a:r>
          </a:p>
          <a:p>
            <a:r>
              <a:rPr lang="en-US" sz="2000" dirty="0">
                <a:solidFill>
                  <a:schemeClr val="accent3"/>
                </a:solidFill>
                <a:latin typeface="Myriad Pro Light" panose="020B0403030403020204" pitchFamily="34" charset="0"/>
                <a:cs typeface="Malayalam MN" pitchFamily="2" charset="0"/>
              </a:rPr>
              <a:t>responsible.</a:t>
            </a:r>
          </a:p>
        </p:txBody>
      </p:sp>
      <p:sp>
        <p:nvSpPr>
          <p:cNvPr id="3" name="TextBox 2">
            <a:extLst>
              <a:ext uri="{FF2B5EF4-FFF2-40B4-BE49-F238E27FC236}">
                <a16:creationId xmlns:a16="http://schemas.microsoft.com/office/drawing/2014/main" id="{8C2AEB1D-3A2F-EF71-715C-3E6CFBC058DD}"/>
              </a:ext>
            </a:extLst>
          </p:cNvPr>
          <p:cNvSpPr txBox="1"/>
          <p:nvPr/>
        </p:nvSpPr>
        <p:spPr>
          <a:xfrm>
            <a:off x="4552912" y="3353187"/>
            <a:ext cx="3791075" cy="400110"/>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Various barriers to intervening.</a:t>
            </a:r>
          </a:p>
        </p:txBody>
      </p:sp>
      <p:grpSp>
        <p:nvGrpSpPr>
          <p:cNvPr id="4" name="Google Shape;2030;p39">
            <a:extLst>
              <a:ext uri="{FF2B5EF4-FFF2-40B4-BE49-F238E27FC236}">
                <a16:creationId xmlns:a16="http://schemas.microsoft.com/office/drawing/2014/main" id="{2FE53A8A-BCA5-8723-3CF8-6FEE44985A82}"/>
              </a:ext>
            </a:extLst>
          </p:cNvPr>
          <p:cNvGrpSpPr/>
          <p:nvPr/>
        </p:nvGrpSpPr>
        <p:grpSpPr>
          <a:xfrm>
            <a:off x="3709660" y="4244035"/>
            <a:ext cx="4727890" cy="804554"/>
            <a:chOff x="3811200" y="768949"/>
            <a:chExt cx="4727890" cy="980506"/>
          </a:xfrm>
        </p:grpSpPr>
        <p:sp>
          <p:nvSpPr>
            <p:cNvPr id="5" name="Google Shape;2031;p39">
              <a:extLst>
                <a:ext uri="{FF2B5EF4-FFF2-40B4-BE49-F238E27FC236}">
                  <a16:creationId xmlns:a16="http://schemas.microsoft.com/office/drawing/2014/main" id="{C1AC2FB2-7F1C-8B67-83F5-9EDA08CA2FC5}"/>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6" name="Google Shape;2032;p39">
              <a:extLst>
                <a:ext uri="{FF2B5EF4-FFF2-40B4-BE49-F238E27FC236}">
                  <a16:creationId xmlns:a16="http://schemas.microsoft.com/office/drawing/2014/main" id="{5704D85F-A69F-A6C3-31A1-737CC5280A4F}"/>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cs typeface="Malayalam MN" pitchFamily="2" charset="0"/>
                  <a:sym typeface="Fira Sans"/>
                </a:rPr>
                <a:t>5</a:t>
              </a:r>
              <a:endParaRPr sz="2400" dirty="0">
                <a:solidFill>
                  <a:schemeClr val="accent3"/>
                </a:solidFill>
                <a:latin typeface="Myriad Pro Light" panose="020B0403030403020204" pitchFamily="34" charset="0"/>
                <a:cs typeface="Malayalam MN" pitchFamily="2" charset="0"/>
              </a:endParaRPr>
            </a:p>
          </p:txBody>
        </p:sp>
      </p:grpSp>
      <p:sp>
        <p:nvSpPr>
          <p:cNvPr id="7" name="TextBox 6">
            <a:extLst>
              <a:ext uri="{FF2B5EF4-FFF2-40B4-BE49-F238E27FC236}">
                <a16:creationId xmlns:a16="http://schemas.microsoft.com/office/drawing/2014/main" id="{4046BA96-68AD-3248-0E67-18635E99455D}"/>
              </a:ext>
            </a:extLst>
          </p:cNvPr>
          <p:cNvSpPr txBox="1"/>
          <p:nvPr/>
        </p:nvSpPr>
        <p:spPr>
          <a:xfrm>
            <a:off x="4493957" y="4465277"/>
            <a:ext cx="3920094" cy="400110"/>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Various strategies for being an ally.</a:t>
            </a:r>
          </a:p>
        </p:txBody>
      </p:sp>
      <p:pic>
        <p:nvPicPr>
          <p:cNvPr id="8" name="Picture 7" descr="Logo, company name&#10;&#10;Description automatically generated">
            <a:extLst>
              <a:ext uri="{FF2B5EF4-FFF2-40B4-BE49-F238E27FC236}">
                <a16:creationId xmlns:a16="http://schemas.microsoft.com/office/drawing/2014/main" id="{B913D8FD-4C57-866A-B056-0876CAC304A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9" name="Picture 8">
            <a:extLst>
              <a:ext uri="{FF2B5EF4-FFF2-40B4-BE49-F238E27FC236}">
                <a16:creationId xmlns:a16="http://schemas.microsoft.com/office/drawing/2014/main" id="{1BD7E3EA-7B61-5E3B-ED06-B49523C8432F}"/>
              </a:ext>
            </a:extLst>
          </p:cNvPr>
          <p:cNvPicPr>
            <a:picLocks noChangeAspect="1"/>
          </p:cNvPicPr>
          <p:nvPr/>
        </p:nvPicPr>
        <p:blipFill>
          <a:blip r:embed="rId5"/>
          <a:stretch>
            <a:fillRect/>
          </a:stretch>
        </p:blipFill>
        <p:spPr>
          <a:xfrm>
            <a:off x="312409" y="6557"/>
            <a:ext cx="3449596" cy="3449596"/>
          </a:xfrm>
          <a:prstGeom prst="rect">
            <a:avLst/>
          </a:prstGeom>
        </p:spPr>
      </p:pic>
      <p:sp>
        <p:nvSpPr>
          <p:cNvPr id="31" name="TextBox 30">
            <a:extLst>
              <a:ext uri="{FF2B5EF4-FFF2-40B4-BE49-F238E27FC236}">
                <a16:creationId xmlns:a16="http://schemas.microsoft.com/office/drawing/2014/main" id="{A2EF75B3-BA70-B57B-1620-EE2845B9859D}"/>
              </a:ext>
            </a:extLst>
          </p:cNvPr>
          <p:cNvSpPr txBox="1"/>
          <p:nvPr/>
        </p:nvSpPr>
        <p:spPr>
          <a:xfrm>
            <a:off x="4456725" y="5507049"/>
            <a:ext cx="3791075" cy="923330"/>
          </a:xfrm>
          <a:prstGeom prst="rect">
            <a:avLst/>
          </a:prstGeom>
          <a:noFill/>
          <a:ln>
            <a:solidFill>
              <a:schemeClr val="tx1"/>
            </a:solidFill>
          </a:ln>
        </p:spPr>
        <p:txBody>
          <a:bodyPr wrap="square" rtlCol="0">
            <a:spAutoFit/>
          </a:bodyPr>
          <a:lstStyle/>
          <a:p>
            <a:r>
              <a:rPr lang="en-US" i="1" dirty="0">
                <a:ln>
                  <a:solidFill>
                    <a:sysClr val="windowText" lastClr="000000"/>
                  </a:solidFill>
                </a:ln>
                <a:solidFill>
                  <a:schemeClr val="accent3"/>
                </a:solidFill>
                <a:latin typeface="Myriad Pro Light" panose="020B0403030403020204" pitchFamily="34" charset="0"/>
                <a:cs typeface="Malayalam MN" pitchFamily="2" charset="0"/>
              </a:rPr>
              <a:t>See “Strategies to Help Students to Become Allies and Prevent Identity-Based Bullying” for more</a:t>
            </a:r>
          </a:p>
        </p:txBody>
      </p:sp>
      <p:sp>
        <p:nvSpPr>
          <p:cNvPr id="12" name="Shape 98">
            <a:extLst>
              <a:ext uri="{FF2B5EF4-FFF2-40B4-BE49-F238E27FC236}">
                <a16:creationId xmlns:a16="http://schemas.microsoft.com/office/drawing/2014/main" id="{5EEEAD83-4227-512E-8312-0A1DAAE257AD}"/>
              </a:ext>
            </a:extLst>
          </p:cNvPr>
          <p:cNvSpPr txBox="1">
            <a:spLocks/>
          </p:cNvSpPr>
          <p:nvPr/>
        </p:nvSpPr>
        <p:spPr bwMode="auto">
          <a:xfrm>
            <a:off x="71186" y="3445481"/>
            <a:ext cx="391515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400" b="1" kern="0" dirty="0">
                <a:solidFill>
                  <a:srgbClr val="3280B6"/>
                </a:solidFill>
                <a:latin typeface="Myriad Pro Light" panose="020B0403030403020204" pitchFamily="34" charset="0"/>
                <a:ea typeface="Signika"/>
                <a:cs typeface="Malayalam MN" pitchFamily="2" charset="0"/>
                <a:sym typeface="Signika"/>
              </a:rPr>
              <a:t>Summary</a:t>
            </a:r>
            <a:endParaRPr lang="en-CA" sz="4400" kern="0" dirty="0">
              <a:solidFill>
                <a:srgbClr val="3280B6"/>
              </a:solidFill>
              <a:latin typeface="Myriad Pro Light" panose="020B0403030403020204" pitchFamily="34" charset="0"/>
              <a:cs typeface="Malayalam MN" pitchFamily="2" charset="0"/>
            </a:endParaRPr>
          </a:p>
        </p:txBody>
      </p:sp>
    </p:spTree>
    <p:custDataLst>
      <p:tags r:id="rId1"/>
    </p:custDataLst>
    <p:extLst>
      <p:ext uri="{BB962C8B-B14F-4D97-AF65-F5344CB8AC3E}">
        <p14:creationId xmlns:p14="http://schemas.microsoft.com/office/powerpoint/2010/main" val="58507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809C6-88DB-4F47-927F-FD6917F4DFBA}"/>
              </a:ext>
            </a:extLst>
          </p:cNvPr>
          <p:cNvSpPr txBox="1"/>
          <p:nvPr/>
        </p:nvSpPr>
        <p:spPr bwMode="auto">
          <a:xfrm>
            <a:off x="470388" y="93784"/>
            <a:ext cx="8203223" cy="2051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rmAutofit/>
          </a:bodyPr>
          <a:lstStyle/>
          <a:p>
            <a:pPr algn="ctr" fontAlgn="base">
              <a:lnSpc>
                <a:spcPct val="90000"/>
              </a:lnSpc>
              <a:spcBef>
                <a:spcPct val="0"/>
              </a:spcBef>
              <a:spcAft>
                <a:spcPts val="600"/>
              </a:spcAft>
            </a:pPr>
            <a:r>
              <a:rPr lang="en-US" sz="2400" dirty="0">
                <a:solidFill>
                  <a:srgbClr val="006699"/>
                </a:solidFill>
                <a:effectLst/>
                <a:latin typeface="+mj-lt"/>
                <a:ea typeface="+mj-ea"/>
                <a:cs typeface="+mj-cs"/>
              </a:rPr>
              <a:t>Thank you to partners and collaborators!</a:t>
            </a:r>
          </a:p>
          <a:p>
            <a:pPr algn="ctr" fontAlgn="base">
              <a:lnSpc>
                <a:spcPct val="90000"/>
              </a:lnSpc>
              <a:spcBef>
                <a:spcPct val="0"/>
              </a:spcBef>
              <a:spcAft>
                <a:spcPts val="600"/>
              </a:spcAft>
            </a:pPr>
            <a:endParaRPr lang="en-US" sz="2400" dirty="0">
              <a:solidFill>
                <a:srgbClr val="006699"/>
              </a:solidFill>
              <a:latin typeface="+mj-lt"/>
              <a:ea typeface="+mj-ea"/>
              <a:cs typeface="+mj-cs"/>
            </a:endParaRPr>
          </a:p>
          <a:p>
            <a:pPr algn="ctr" fontAlgn="base">
              <a:lnSpc>
                <a:spcPct val="90000"/>
              </a:lnSpc>
              <a:spcBef>
                <a:spcPct val="0"/>
              </a:spcBef>
              <a:spcAft>
                <a:spcPts val="600"/>
              </a:spcAft>
            </a:pPr>
            <a:r>
              <a:rPr lang="en-US" sz="2400" dirty="0">
                <a:solidFill>
                  <a:srgbClr val="006699"/>
                </a:solidFill>
                <a:effectLst/>
                <a:latin typeface="+mj-lt"/>
                <a:ea typeface="+mj-ea"/>
                <a:cs typeface="+mj-cs"/>
              </a:rPr>
              <a:t>Financial contribution from Ontario Ministry of Education </a:t>
            </a:r>
            <a:endParaRPr lang="en-US" sz="2400" dirty="0">
              <a:solidFill>
                <a:srgbClr val="006699"/>
              </a:solidFill>
              <a:latin typeface="+mj-lt"/>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E02BAA6B-F006-4CE0-9CCF-9EC2471AC6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1655150" y="1951892"/>
            <a:ext cx="5833700" cy="4114800"/>
          </a:xfrm>
          <a:prstGeom prst="rect">
            <a:avLst/>
          </a:prstGeom>
          <a:noFill/>
        </p:spPr>
      </p:pic>
    </p:spTree>
    <p:extLst>
      <p:ext uri="{BB962C8B-B14F-4D97-AF65-F5344CB8AC3E}">
        <p14:creationId xmlns:p14="http://schemas.microsoft.com/office/powerpoint/2010/main" val="413296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1425604" y="344190"/>
            <a:ext cx="6768299" cy="830997"/>
          </a:xfrm>
          <a:prstGeom prst="rect">
            <a:avLst/>
          </a:prstGeom>
          <a:noFill/>
        </p:spPr>
        <p:txBody>
          <a:bodyPr wrap="square" rtlCol="0">
            <a:spAutoFit/>
          </a:bodyPr>
          <a:lstStyle/>
          <a:p>
            <a:pPr algn="ctr"/>
            <a:r>
              <a:rPr lang="en-US" sz="4800" b="1" dirty="0">
                <a:solidFill>
                  <a:srgbClr val="3280B6"/>
                </a:solidFill>
                <a:latin typeface="Myriad Pro Light" panose="020B0403030403020204" pitchFamily="34" charset="0"/>
                <a:cs typeface="Malayalam MN" pitchFamily="2" charset="0"/>
              </a:rPr>
              <a:t>What is Bullying?</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489241" y="4278249"/>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78727" y="4286014"/>
            <a:ext cx="3364151" cy="830997"/>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Repeatedly aggressive with intent to harm </a:t>
            </a:r>
          </a:p>
        </p:txBody>
      </p:sp>
      <p:sp>
        <p:nvSpPr>
          <p:cNvPr id="4" name="TextBox 3">
            <a:extLst>
              <a:ext uri="{FF2B5EF4-FFF2-40B4-BE49-F238E27FC236}">
                <a16:creationId xmlns:a16="http://schemas.microsoft.com/office/drawing/2014/main" id="{89621A39-3F33-D6C6-7E1F-9C9E48B6601F}"/>
              </a:ext>
            </a:extLst>
          </p:cNvPr>
          <p:cNvSpPr txBox="1"/>
          <p:nvPr/>
        </p:nvSpPr>
        <p:spPr>
          <a:xfrm>
            <a:off x="1382047" y="3432397"/>
            <a:ext cx="3703272"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Power imbalance</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489241"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DD4851"/>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82047" y="2443305"/>
            <a:ext cx="3703272"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Destructive relationship</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pic>
        <p:nvPicPr>
          <p:cNvPr id="2" name="Picture 1" descr="Logo, company name&#10;&#10;Description automatically generated">
            <a:extLst>
              <a:ext uri="{FF2B5EF4-FFF2-40B4-BE49-F238E27FC236}">
                <a16:creationId xmlns:a16="http://schemas.microsoft.com/office/drawing/2014/main" id="{1A2E03C6-40A8-F4CF-244C-DEE824F544DE}"/>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192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hape 98">
            <a:extLst>
              <a:ext uri="{FF2B5EF4-FFF2-40B4-BE49-F238E27FC236}">
                <a16:creationId xmlns:a16="http://schemas.microsoft.com/office/drawing/2014/main" id="{EC740B4D-7569-9F28-7066-2CB7080AA7B2}"/>
              </a:ext>
            </a:extLst>
          </p:cNvPr>
          <p:cNvSpPr txBox="1">
            <a:spLocks noGrp="1"/>
          </p:cNvSpPr>
          <p:nvPr>
            <p:ph type="title"/>
          </p:nvPr>
        </p:nvSpPr>
        <p:spPr>
          <a:xfrm>
            <a:off x="1680957" y="77305"/>
            <a:ext cx="6090285" cy="763521"/>
          </a:xfrm>
          <a:prstGeom prst="rect">
            <a:avLst/>
          </a:prstGeom>
          <a:ln w="53975">
            <a:solidFill>
              <a:schemeClr val="tx1"/>
            </a:solidFill>
          </a:ln>
        </p:spPr>
        <p:txBody>
          <a:bodyPr spcFirstLastPara="1" vert="horz" wrap="square" lIns="101566" tIns="101566" rIns="101566" bIns="101566" numCol="1" anchor="t" anchorCtr="0" compatLnSpc="1">
            <a:prstTxWarp prst="textNoShape">
              <a:avLst/>
            </a:prstTxWarp>
            <a:noAutofit/>
          </a:bodyPr>
          <a:lstStyle/>
          <a:p>
            <a:pPr algn="ctr">
              <a:buClr>
                <a:schemeClr val="dk1"/>
              </a:buClr>
              <a:buSzPts val="1100"/>
            </a:pPr>
            <a:r>
              <a:rPr lang="en" sz="3600" b="1" dirty="0">
                <a:solidFill>
                  <a:srgbClr val="3280B6"/>
                </a:solidFill>
                <a:latin typeface="Myriad Pro Light" panose="020B0403030403020204" pitchFamily="34" charset="0"/>
                <a:ea typeface="Signika"/>
                <a:cs typeface="Malayalam MN" pitchFamily="2" charset="0"/>
                <a:sym typeface="Signika"/>
              </a:rPr>
              <a:t>Identity-Based Bullying</a:t>
            </a:r>
            <a:endParaRPr sz="3600" dirty="0">
              <a:solidFill>
                <a:srgbClr val="3280B6"/>
              </a:solidFill>
              <a:latin typeface="Myriad Pro Light" panose="020B0403030403020204" pitchFamily="34" charset="0"/>
              <a:cs typeface="Malayalam MN" pitchFamily="2" charset="0"/>
            </a:endParaRPr>
          </a:p>
        </p:txBody>
      </p:sp>
      <p:sp>
        <p:nvSpPr>
          <p:cNvPr id="10" name="Google Shape;7496;p70">
            <a:extLst>
              <a:ext uri="{FF2B5EF4-FFF2-40B4-BE49-F238E27FC236}">
                <a16:creationId xmlns:a16="http://schemas.microsoft.com/office/drawing/2014/main" id="{2A2808C4-4925-945E-5ED1-C0A74D4A9E38}"/>
              </a:ext>
            </a:extLst>
          </p:cNvPr>
          <p:cNvSpPr/>
          <p:nvPr/>
        </p:nvSpPr>
        <p:spPr>
          <a:xfrm>
            <a:off x="718288" y="1203656"/>
            <a:ext cx="609490" cy="5059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006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5C9CF4E-BF1C-9017-02A4-8CD7181FC497}"/>
              </a:ext>
            </a:extLst>
          </p:cNvPr>
          <p:cNvSpPr txBox="1"/>
          <p:nvPr/>
        </p:nvSpPr>
        <p:spPr>
          <a:xfrm>
            <a:off x="1346200" y="1263094"/>
            <a:ext cx="7821009" cy="461665"/>
          </a:xfrm>
          <a:prstGeom prst="rect">
            <a:avLst/>
          </a:prstGeom>
          <a:noFill/>
        </p:spPr>
        <p:txBody>
          <a:bodyPr wrap="square" rtlCol="0">
            <a:spAutoFit/>
          </a:bodyPr>
          <a:lstStyle/>
          <a:p>
            <a:r>
              <a:rPr lang="en-US" sz="2400" dirty="0">
                <a:solidFill>
                  <a:srgbClr val="006BB9"/>
                </a:solidFill>
                <a:latin typeface="Myriad Pro Light" panose="020B0403030403020204" pitchFamily="34" charset="0"/>
                <a:cs typeface="Malayalam MN" pitchFamily="2" charset="0"/>
              </a:rPr>
              <a:t>Bullying that targets people based on their identities.</a:t>
            </a:r>
          </a:p>
        </p:txBody>
      </p:sp>
      <p:sp>
        <p:nvSpPr>
          <p:cNvPr id="14" name="TextBox 13">
            <a:extLst>
              <a:ext uri="{FF2B5EF4-FFF2-40B4-BE49-F238E27FC236}">
                <a16:creationId xmlns:a16="http://schemas.microsoft.com/office/drawing/2014/main" id="{05867AF3-AA11-851D-75E5-AA3A613CE890}"/>
              </a:ext>
            </a:extLst>
          </p:cNvPr>
          <p:cNvSpPr txBox="1"/>
          <p:nvPr/>
        </p:nvSpPr>
        <p:spPr>
          <a:xfrm>
            <a:off x="543720" y="2000823"/>
            <a:ext cx="6276805" cy="3970318"/>
          </a:xfrm>
          <a:prstGeom prst="rect">
            <a:avLst/>
          </a:prstGeom>
          <a:noFill/>
        </p:spPr>
        <p:txBody>
          <a:bodyPr wrap="square" rtlCol="0">
            <a:spAutoFit/>
          </a:bodyPr>
          <a:lstStyle/>
          <a:p>
            <a:endParaRPr lang="en-US" sz="2000" dirty="0">
              <a:solidFill>
                <a:srgbClr val="006BB9"/>
              </a:solidFill>
              <a:latin typeface="Malayalam MN" pitchFamily="2" charset="0"/>
              <a:cs typeface="Malayalam MN" pitchFamily="2" charset="0"/>
            </a:endParaRPr>
          </a:p>
          <a:p>
            <a:pPr marL="342900" indent="-342900">
              <a:buFont typeface="Arial" panose="020B0604020202020204" pitchFamily="34" charset="0"/>
              <a:buChar char="•"/>
            </a:pPr>
            <a:r>
              <a:rPr lang="en-US" sz="2400" dirty="0">
                <a:solidFill>
                  <a:srgbClr val="C00000"/>
                </a:solidFill>
                <a:latin typeface="Myriad Pro Light" panose="020B0403030403020204" pitchFamily="34" charset="0"/>
                <a:cs typeface="Malayalam MN" pitchFamily="2" charset="0"/>
              </a:rPr>
              <a:t>Gender</a:t>
            </a:r>
          </a:p>
          <a:p>
            <a:pPr marL="342900" indent="-342900">
              <a:buFont typeface="Arial" panose="020B0604020202020204" pitchFamily="34" charset="0"/>
              <a:buChar char="•"/>
            </a:pPr>
            <a:r>
              <a:rPr lang="en-US" sz="2400" dirty="0">
                <a:solidFill>
                  <a:srgbClr val="C00000"/>
                </a:solidFill>
                <a:latin typeface="Myriad Pro Light" panose="020B0403030403020204" pitchFamily="34" charset="0"/>
                <a:cs typeface="Malayalam MN" pitchFamily="2" charset="0"/>
              </a:rPr>
              <a:t>Sexual orientation</a:t>
            </a:r>
          </a:p>
          <a:p>
            <a:pPr marL="342900" indent="-342900">
              <a:buFont typeface="Arial" panose="020B0604020202020204" pitchFamily="34" charset="0"/>
              <a:buChar char="•"/>
            </a:pPr>
            <a:r>
              <a:rPr lang="en-US" sz="2400" dirty="0">
                <a:solidFill>
                  <a:srgbClr val="C00000"/>
                </a:solidFill>
                <a:latin typeface="Myriad Pro Light" panose="020B0403030403020204" pitchFamily="34" charset="0"/>
                <a:cs typeface="Malayalam MN" pitchFamily="2" charset="0"/>
              </a:rPr>
              <a:t>Race</a:t>
            </a:r>
          </a:p>
          <a:p>
            <a:pPr marL="342900" indent="-342900">
              <a:buFont typeface="Arial" panose="020B0604020202020204" pitchFamily="34" charset="0"/>
              <a:buChar char="•"/>
            </a:pPr>
            <a:r>
              <a:rPr lang="en-US" sz="2400" dirty="0">
                <a:solidFill>
                  <a:srgbClr val="C00000"/>
                </a:solidFill>
                <a:latin typeface="Myriad Pro Light" panose="020B0403030403020204" pitchFamily="34" charset="0"/>
                <a:cs typeface="Malayalam MN" pitchFamily="2" charset="0"/>
              </a:rPr>
              <a:t>Ethnicity</a:t>
            </a:r>
          </a:p>
          <a:p>
            <a:pPr marL="342900" indent="-342900">
              <a:buFont typeface="Arial" panose="020B0604020202020204" pitchFamily="34" charset="0"/>
              <a:buChar char="•"/>
            </a:pPr>
            <a:r>
              <a:rPr lang="en-US" sz="2400" dirty="0">
                <a:solidFill>
                  <a:srgbClr val="C00000"/>
                </a:solidFill>
                <a:latin typeface="Myriad Pro Light" panose="020B0403030403020204" pitchFamily="34" charset="0"/>
                <a:cs typeface="Malayalam MN" pitchFamily="2" charset="0"/>
              </a:rPr>
              <a:t>Nationality</a:t>
            </a:r>
          </a:p>
          <a:p>
            <a:pPr marL="342900" indent="-342900">
              <a:buFont typeface="Arial" panose="020B0604020202020204" pitchFamily="34" charset="0"/>
              <a:buChar char="•"/>
            </a:pPr>
            <a:r>
              <a:rPr lang="en-US" sz="2400" dirty="0">
                <a:solidFill>
                  <a:srgbClr val="C00000"/>
                </a:solidFill>
                <a:latin typeface="Myriad Pro Light" panose="020B0403030403020204" pitchFamily="34" charset="0"/>
                <a:cs typeface="Malayalam MN" pitchFamily="2" charset="0"/>
              </a:rPr>
              <a:t>Body size</a:t>
            </a:r>
          </a:p>
          <a:p>
            <a:pPr marL="342900" indent="-342900">
              <a:buFont typeface="Arial" panose="020B0604020202020204" pitchFamily="34" charset="0"/>
              <a:buChar char="•"/>
            </a:pPr>
            <a:r>
              <a:rPr lang="en-US" sz="2400" dirty="0">
                <a:solidFill>
                  <a:srgbClr val="C00000"/>
                </a:solidFill>
                <a:latin typeface="Myriad Pro Light" panose="020B0403030403020204" pitchFamily="34" charset="0"/>
                <a:cs typeface="Malayalam MN" pitchFamily="2" charset="0"/>
              </a:rPr>
              <a:t>Class</a:t>
            </a:r>
          </a:p>
          <a:p>
            <a:pPr marL="342900" indent="-342900">
              <a:buFont typeface="Arial" panose="020B0604020202020204" pitchFamily="34" charset="0"/>
              <a:buChar char="•"/>
            </a:pPr>
            <a:r>
              <a:rPr lang="en-US" sz="2400" dirty="0">
                <a:solidFill>
                  <a:srgbClr val="C00000"/>
                </a:solidFill>
                <a:latin typeface="Myriad Pro Light" panose="020B0403030403020204" pitchFamily="34" charset="0"/>
                <a:cs typeface="Malayalam MN" pitchFamily="2" charset="0"/>
              </a:rPr>
              <a:t>Disability</a:t>
            </a:r>
          </a:p>
          <a:p>
            <a:pPr marL="342900" indent="-342900">
              <a:buFont typeface="Arial" panose="020B0604020202020204" pitchFamily="34" charset="0"/>
              <a:buChar char="•"/>
            </a:pPr>
            <a:endParaRPr lang="en-US" sz="2000" dirty="0">
              <a:solidFill>
                <a:srgbClr val="006BB9"/>
              </a:solidFill>
              <a:latin typeface="Malayalam MN" pitchFamily="2" charset="0"/>
              <a:cs typeface="Malayalam MN" pitchFamily="2" charset="0"/>
            </a:endParaRPr>
          </a:p>
          <a:p>
            <a:endParaRPr lang="en-US" sz="2000" dirty="0">
              <a:solidFill>
                <a:srgbClr val="006BB9"/>
              </a:solidFill>
              <a:latin typeface="Malayalam MN" pitchFamily="2" charset="0"/>
              <a:cs typeface="Malayalam MN" pitchFamily="2" charset="0"/>
            </a:endParaRPr>
          </a:p>
        </p:txBody>
      </p:sp>
      <p:sp>
        <p:nvSpPr>
          <p:cNvPr id="37" name="Shape 98">
            <a:extLst>
              <a:ext uri="{FF2B5EF4-FFF2-40B4-BE49-F238E27FC236}">
                <a16:creationId xmlns:a16="http://schemas.microsoft.com/office/drawing/2014/main" id="{A4577FD4-8CCF-5CFC-8761-E33C83314C51}"/>
              </a:ext>
            </a:extLst>
          </p:cNvPr>
          <p:cNvSpPr txBox="1">
            <a:spLocks/>
          </p:cNvSpPr>
          <p:nvPr/>
        </p:nvSpPr>
        <p:spPr bwMode="auto">
          <a:xfrm>
            <a:off x="232347" y="978858"/>
            <a:ext cx="8679305" cy="1074159"/>
          </a:xfrm>
          <a:prstGeom prst="rect">
            <a:avLst/>
          </a:prstGeom>
          <a:noFill/>
          <a:ln w="539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endParaRPr lang="en-CA" sz="3600" kern="0" dirty="0">
              <a:solidFill>
                <a:srgbClr val="006BB9"/>
              </a:solidFill>
              <a:latin typeface="Malayalam MN" pitchFamily="2" charset="0"/>
              <a:cs typeface="Malayalam MN" pitchFamily="2" charset="0"/>
            </a:endParaRPr>
          </a:p>
        </p:txBody>
      </p:sp>
      <p:pic>
        <p:nvPicPr>
          <p:cNvPr id="6" name="Picture 5" descr="A picture containing icon&#10;&#10;Description automatically generated">
            <a:extLst>
              <a:ext uri="{FF2B5EF4-FFF2-40B4-BE49-F238E27FC236}">
                <a16:creationId xmlns:a16="http://schemas.microsoft.com/office/drawing/2014/main" id="{2B7C4E1F-FF89-FA3D-77C5-D8D177474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640" y="2344256"/>
            <a:ext cx="4032504" cy="4032504"/>
          </a:xfrm>
          <a:prstGeom prst="rect">
            <a:avLst/>
          </a:prstGeom>
        </p:spPr>
      </p:pic>
      <p:pic>
        <p:nvPicPr>
          <p:cNvPr id="2" name="Picture 1" descr="Logo, company name&#10;&#10;Description automatically generated">
            <a:extLst>
              <a:ext uri="{FF2B5EF4-FFF2-40B4-BE49-F238E27FC236}">
                <a16:creationId xmlns:a16="http://schemas.microsoft.com/office/drawing/2014/main" id="{EE5AD479-3764-5FAB-FD3E-346F3CEB5FA0}"/>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4115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1425604" y="344190"/>
            <a:ext cx="6768299" cy="830997"/>
          </a:xfrm>
          <a:prstGeom prst="rect">
            <a:avLst/>
          </a:prstGeom>
          <a:noFill/>
        </p:spPr>
        <p:txBody>
          <a:bodyPr wrap="square" rtlCol="0">
            <a:spAutoFit/>
          </a:bodyPr>
          <a:lstStyle/>
          <a:p>
            <a:pPr algn="ctr"/>
            <a:r>
              <a:rPr lang="en-US" sz="4800" b="1" dirty="0">
                <a:solidFill>
                  <a:srgbClr val="3280B6"/>
                </a:solidFill>
                <a:latin typeface="Myriad Pro Light" panose="020B0403030403020204" pitchFamily="34" charset="0"/>
                <a:cs typeface="Malayalam MN" pitchFamily="2" charset="0"/>
              </a:rPr>
              <a:t>Identity-based Bullying</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539782" y="4286014"/>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82047" y="4462462"/>
            <a:ext cx="3364151"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Created by society</a:t>
            </a:r>
          </a:p>
        </p:txBody>
      </p:sp>
      <p:sp>
        <p:nvSpPr>
          <p:cNvPr id="4" name="TextBox 3">
            <a:extLst>
              <a:ext uri="{FF2B5EF4-FFF2-40B4-BE49-F238E27FC236}">
                <a16:creationId xmlns:a16="http://schemas.microsoft.com/office/drawing/2014/main" id="{89621A39-3F33-D6C6-7E1F-9C9E48B6601F}"/>
              </a:ext>
            </a:extLst>
          </p:cNvPr>
          <p:cNvSpPr txBox="1"/>
          <p:nvPr/>
        </p:nvSpPr>
        <p:spPr>
          <a:xfrm>
            <a:off x="1378727" y="3255948"/>
            <a:ext cx="3703272" cy="831600"/>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Power = ability to impact lives of others</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489241"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3280B6"/>
                  </a:solidFill>
                </a:rPr>
                <a:t> </a:t>
              </a:r>
              <a:endParaRPr dirty="0">
                <a:solidFill>
                  <a:srgbClr val="3280B6"/>
                </a:solidFill>
              </a:endParaRPr>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D48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3280B6"/>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82047" y="2443305"/>
            <a:ext cx="3703272" cy="461665"/>
          </a:xfrm>
          <a:prstGeom prst="rect">
            <a:avLst/>
          </a:prstGeom>
          <a:noFill/>
        </p:spPr>
        <p:txBody>
          <a:bodyPr wrap="square" rtlCol="0">
            <a:spAutoFit/>
          </a:bodyPr>
          <a:lstStyle/>
          <a:p>
            <a:r>
              <a:rPr lang="en-US" sz="2400" dirty="0">
                <a:solidFill>
                  <a:schemeClr val="bg1"/>
                </a:solidFill>
                <a:latin typeface="Myriad Pro Light" panose="020B0403030403020204" pitchFamily="34" charset="0"/>
                <a:cs typeface="Malayalam MN" pitchFamily="2" charset="0"/>
              </a:rPr>
              <a:t>Power imbalance</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pic>
        <p:nvPicPr>
          <p:cNvPr id="2" name="Picture 1" descr="Logo, company name&#10;&#10;Description automatically generated">
            <a:extLst>
              <a:ext uri="{FF2B5EF4-FFF2-40B4-BE49-F238E27FC236}">
                <a16:creationId xmlns:a16="http://schemas.microsoft.com/office/drawing/2014/main" id="{2652CEE2-8E4F-3C08-343C-BE12021B1E67}"/>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69992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7661;p77">
            <a:extLst>
              <a:ext uri="{FF2B5EF4-FFF2-40B4-BE49-F238E27FC236}">
                <a16:creationId xmlns:a16="http://schemas.microsoft.com/office/drawing/2014/main" id="{2C4A83FD-0DC0-3604-0368-8F271E55CC31}"/>
              </a:ext>
            </a:extLst>
          </p:cNvPr>
          <p:cNvSpPr/>
          <p:nvPr/>
        </p:nvSpPr>
        <p:spPr>
          <a:xfrm>
            <a:off x="768793" y="184645"/>
            <a:ext cx="7543935" cy="814614"/>
          </a:xfrm>
          <a:prstGeom prst="homePlate">
            <a:avLst>
              <a:gd name="adj" fmla="val 50000"/>
            </a:avLst>
          </a:prstGeom>
          <a:solidFill>
            <a:srgbClr val="3280B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280B6"/>
              </a:solidFill>
            </a:endParaRPr>
          </a:p>
        </p:txBody>
      </p:sp>
      <p:sp>
        <p:nvSpPr>
          <p:cNvPr id="9" name="TextBox 8">
            <a:extLst>
              <a:ext uri="{FF2B5EF4-FFF2-40B4-BE49-F238E27FC236}">
                <a16:creationId xmlns:a16="http://schemas.microsoft.com/office/drawing/2014/main" id="{201DD8FD-CD83-022A-1850-C035D948A137}"/>
              </a:ext>
            </a:extLst>
          </p:cNvPr>
          <p:cNvSpPr txBox="1"/>
          <p:nvPr/>
        </p:nvSpPr>
        <p:spPr>
          <a:xfrm>
            <a:off x="862983" y="331543"/>
            <a:ext cx="7348735" cy="492443"/>
          </a:xfrm>
          <a:prstGeom prst="rect">
            <a:avLst/>
          </a:prstGeom>
          <a:noFill/>
        </p:spPr>
        <p:txBody>
          <a:bodyPr wrap="square" rtlCol="0">
            <a:spAutoFit/>
          </a:bodyPr>
          <a:lstStyle/>
          <a:p>
            <a:r>
              <a:rPr lang="en-US" sz="2600" b="1" dirty="0">
                <a:solidFill>
                  <a:schemeClr val="bg1"/>
                </a:solidFill>
                <a:latin typeface="Myriad Pro Light" panose="020B0403030403020204" pitchFamily="34" charset="0"/>
                <a:cs typeface="Malayalam MN" pitchFamily="2" charset="0"/>
              </a:rPr>
              <a:t>Impacts for Youth Who Are Bullied</a:t>
            </a:r>
          </a:p>
        </p:txBody>
      </p:sp>
      <p:sp>
        <p:nvSpPr>
          <p:cNvPr id="30" name="TextBox 29">
            <a:extLst>
              <a:ext uri="{FF2B5EF4-FFF2-40B4-BE49-F238E27FC236}">
                <a16:creationId xmlns:a16="http://schemas.microsoft.com/office/drawing/2014/main" id="{01B57FB0-B117-75D4-A4CC-97114A044C22}"/>
              </a:ext>
            </a:extLst>
          </p:cNvPr>
          <p:cNvSpPr txBox="1"/>
          <p:nvPr/>
        </p:nvSpPr>
        <p:spPr>
          <a:xfrm>
            <a:off x="1874426" y="2829722"/>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Mental health </a:t>
            </a:r>
          </a:p>
          <a:p>
            <a:pPr algn="ctr"/>
            <a:r>
              <a:rPr lang="en-US" sz="2400" dirty="0">
                <a:latin typeface="Myriad Pro Light" panose="020B0403030403020204" pitchFamily="34" charset="0"/>
              </a:rPr>
              <a:t>challenges</a:t>
            </a:r>
            <a:endParaRPr lang="en-US" sz="2800" dirty="0">
              <a:latin typeface="Myriad Pro Light" panose="020B0403030403020204" pitchFamily="34" charset="0"/>
            </a:endParaRPr>
          </a:p>
        </p:txBody>
      </p:sp>
      <p:sp>
        <p:nvSpPr>
          <p:cNvPr id="33" name="TextBox 32">
            <a:extLst>
              <a:ext uri="{FF2B5EF4-FFF2-40B4-BE49-F238E27FC236}">
                <a16:creationId xmlns:a16="http://schemas.microsoft.com/office/drawing/2014/main" id="{74FC3723-737C-BE68-CB3D-DA4F1C3548D7}"/>
              </a:ext>
            </a:extLst>
          </p:cNvPr>
          <p:cNvSpPr txBox="1"/>
          <p:nvPr/>
        </p:nvSpPr>
        <p:spPr>
          <a:xfrm>
            <a:off x="5253445" y="2675688"/>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Physical</a:t>
            </a:r>
          </a:p>
          <a:p>
            <a:pPr algn="ctr"/>
            <a:r>
              <a:rPr lang="en-US" sz="2400" dirty="0">
                <a:latin typeface="Myriad Pro Light" panose="020B0403030403020204" pitchFamily="34" charset="0"/>
              </a:rPr>
              <a:t>challenges</a:t>
            </a:r>
            <a:endParaRPr lang="en-US" sz="2800" dirty="0">
              <a:latin typeface="Myriad Pro Light" panose="020B0403030403020204" pitchFamily="34" charset="0"/>
            </a:endParaRPr>
          </a:p>
        </p:txBody>
      </p:sp>
      <p:sp>
        <p:nvSpPr>
          <p:cNvPr id="34" name="TextBox 33">
            <a:extLst>
              <a:ext uri="{FF2B5EF4-FFF2-40B4-BE49-F238E27FC236}">
                <a16:creationId xmlns:a16="http://schemas.microsoft.com/office/drawing/2014/main" id="{E46949E3-512F-7AE8-2746-1CC0E7330495}"/>
              </a:ext>
            </a:extLst>
          </p:cNvPr>
          <p:cNvSpPr txBox="1"/>
          <p:nvPr/>
        </p:nvSpPr>
        <p:spPr>
          <a:xfrm>
            <a:off x="1870017" y="5325030"/>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Academic</a:t>
            </a:r>
          </a:p>
          <a:p>
            <a:pPr algn="ctr"/>
            <a:r>
              <a:rPr lang="en-US" sz="2400" dirty="0">
                <a:latin typeface="Myriad Pro Light" panose="020B0403030403020204" pitchFamily="34" charset="0"/>
              </a:rPr>
              <a:t>challenges</a:t>
            </a:r>
            <a:endParaRPr lang="en-US" sz="2800" dirty="0">
              <a:latin typeface="Myriad Pro Light" panose="020B0403030403020204" pitchFamily="34" charset="0"/>
            </a:endParaRPr>
          </a:p>
        </p:txBody>
      </p:sp>
      <p:sp>
        <p:nvSpPr>
          <p:cNvPr id="35" name="TextBox 34">
            <a:extLst>
              <a:ext uri="{FF2B5EF4-FFF2-40B4-BE49-F238E27FC236}">
                <a16:creationId xmlns:a16="http://schemas.microsoft.com/office/drawing/2014/main" id="{970E0AFE-0DDB-C368-3005-D9D6B01274E7}"/>
              </a:ext>
            </a:extLst>
          </p:cNvPr>
          <p:cNvSpPr txBox="1"/>
          <p:nvPr/>
        </p:nvSpPr>
        <p:spPr>
          <a:xfrm>
            <a:off x="5290021" y="5284756"/>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Social</a:t>
            </a:r>
          </a:p>
          <a:p>
            <a:pPr algn="ctr"/>
            <a:r>
              <a:rPr lang="en-US" sz="2400" dirty="0">
                <a:latin typeface="Myriad Pro Light" panose="020B0403030403020204" pitchFamily="34" charset="0"/>
              </a:rPr>
              <a:t>challenges</a:t>
            </a:r>
            <a:endParaRPr lang="en-US" sz="2800" dirty="0">
              <a:latin typeface="Myriad Pro Light" panose="020B0403030403020204" pitchFamily="34" charset="0"/>
            </a:endParaRPr>
          </a:p>
        </p:txBody>
      </p:sp>
      <p:pic>
        <p:nvPicPr>
          <p:cNvPr id="11" name="Picture 10">
            <a:extLst>
              <a:ext uri="{FF2B5EF4-FFF2-40B4-BE49-F238E27FC236}">
                <a16:creationId xmlns:a16="http://schemas.microsoft.com/office/drawing/2014/main" id="{CA3DE58D-ABA3-CCF7-3F22-6D8D0D83B2FE}"/>
              </a:ext>
            </a:extLst>
          </p:cNvPr>
          <p:cNvPicPr>
            <a:picLocks noChangeAspect="1"/>
          </p:cNvPicPr>
          <p:nvPr/>
        </p:nvPicPr>
        <p:blipFill>
          <a:blip r:embed="rId4"/>
          <a:stretch>
            <a:fillRect/>
          </a:stretch>
        </p:blipFill>
        <p:spPr>
          <a:xfrm>
            <a:off x="5611722" y="1257743"/>
            <a:ext cx="1402949" cy="1402949"/>
          </a:xfrm>
          <a:prstGeom prst="rect">
            <a:avLst/>
          </a:prstGeom>
        </p:spPr>
      </p:pic>
      <p:pic>
        <p:nvPicPr>
          <p:cNvPr id="12" name="Picture 11">
            <a:extLst>
              <a:ext uri="{FF2B5EF4-FFF2-40B4-BE49-F238E27FC236}">
                <a16:creationId xmlns:a16="http://schemas.microsoft.com/office/drawing/2014/main" id="{35C86029-E967-791A-8EC7-62218AC0B416}"/>
              </a:ext>
            </a:extLst>
          </p:cNvPr>
          <p:cNvPicPr>
            <a:picLocks noChangeAspect="1"/>
          </p:cNvPicPr>
          <p:nvPr/>
        </p:nvPicPr>
        <p:blipFill>
          <a:blip r:embed="rId5"/>
          <a:stretch>
            <a:fillRect/>
          </a:stretch>
        </p:blipFill>
        <p:spPr>
          <a:xfrm>
            <a:off x="2009410" y="1040165"/>
            <a:ext cx="1810512" cy="1810512"/>
          </a:xfrm>
          <a:prstGeom prst="rect">
            <a:avLst/>
          </a:prstGeom>
        </p:spPr>
      </p:pic>
      <p:pic>
        <p:nvPicPr>
          <p:cNvPr id="14" name="Picture 13">
            <a:extLst>
              <a:ext uri="{FF2B5EF4-FFF2-40B4-BE49-F238E27FC236}">
                <a16:creationId xmlns:a16="http://schemas.microsoft.com/office/drawing/2014/main" id="{F92AE833-CB14-C341-949C-114A7338DCDE}"/>
              </a:ext>
            </a:extLst>
          </p:cNvPr>
          <p:cNvPicPr>
            <a:picLocks noChangeAspect="1"/>
          </p:cNvPicPr>
          <p:nvPr/>
        </p:nvPicPr>
        <p:blipFill>
          <a:blip r:embed="rId6"/>
          <a:stretch>
            <a:fillRect/>
          </a:stretch>
        </p:blipFill>
        <p:spPr>
          <a:xfrm>
            <a:off x="5454460" y="3662420"/>
            <a:ext cx="1644322" cy="1644322"/>
          </a:xfrm>
          <a:prstGeom prst="rect">
            <a:avLst/>
          </a:prstGeom>
        </p:spPr>
      </p:pic>
      <p:pic>
        <p:nvPicPr>
          <p:cNvPr id="16" name="Picture 15">
            <a:extLst>
              <a:ext uri="{FF2B5EF4-FFF2-40B4-BE49-F238E27FC236}">
                <a16:creationId xmlns:a16="http://schemas.microsoft.com/office/drawing/2014/main" id="{F74F8A4E-4EE3-BB5C-D922-3916BF2E2110}"/>
              </a:ext>
            </a:extLst>
          </p:cNvPr>
          <p:cNvPicPr>
            <a:picLocks noChangeAspect="1"/>
          </p:cNvPicPr>
          <p:nvPr/>
        </p:nvPicPr>
        <p:blipFill>
          <a:blip r:embed="rId7"/>
          <a:stretch>
            <a:fillRect/>
          </a:stretch>
        </p:blipFill>
        <p:spPr>
          <a:xfrm>
            <a:off x="2038865" y="3659650"/>
            <a:ext cx="1644322" cy="1644322"/>
          </a:xfrm>
          <a:prstGeom prst="rect">
            <a:avLst/>
          </a:prstGeom>
        </p:spPr>
      </p:pic>
      <p:pic>
        <p:nvPicPr>
          <p:cNvPr id="3" name="Picture 2" descr="Logo, company name&#10;&#10;Description automatically generated">
            <a:extLst>
              <a:ext uri="{FF2B5EF4-FFF2-40B4-BE49-F238E27FC236}">
                <a16:creationId xmlns:a16="http://schemas.microsoft.com/office/drawing/2014/main" id="{4729C283-FC66-BC11-336F-AC87965A15AB}"/>
              </a:ext>
            </a:extLst>
          </p:cNvPr>
          <p:cNvPicPr>
            <a:picLocks noChangeAspect="1"/>
          </p:cNvPicPr>
          <p:nvPr/>
        </p:nvPicPr>
        <p:blipFill rotWithShape="1">
          <a:blip r:embed="rId8">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409457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7661;p77">
            <a:extLst>
              <a:ext uri="{FF2B5EF4-FFF2-40B4-BE49-F238E27FC236}">
                <a16:creationId xmlns:a16="http://schemas.microsoft.com/office/drawing/2014/main" id="{2C4A83FD-0DC0-3604-0368-8F271E55CC31}"/>
              </a:ext>
            </a:extLst>
          </p:cNvPr>
          <p:cNvSpPr/>
          <p:nvPr/>
        </p:nvSpPr>
        <p:spPr>
          <a:xfrm>
            <a:off x="768793" y="184645"/>
            <a:ext cx="7543935" cy="814614"/>
          </a:xfrm>
          <a:prstGeom prst="homePlate">
            <a:avLst>
              <a:gd name="adj" fmla="val 50000"/>
            </a:avLst>
          </a:prstGeom>
          <a:solidFill>
            <a:srgbClr val="3280B6"/>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201DD8FD-CD83-022A-1850-C035D948A137}"/>
              </a:ext>
            </a:extLst>
          </p:cNvPr>
          <p:cNvSpPr txBox="1"/>
          <p:nvPr/>
        </p:nvSpPr>
        <p:spPr>
          <a:xfrm>
            <a:off x="843075" y="360512"/>
            <a:ext cx="7348735" cy="492443"/>
          </a:xfrm>
          <a:prstGeom prst="rect">
            <a:avLst/>
          </a:prstGeom>
          <a:noFill/>
          <a:ln>
            <a:noFill/>
          </a:ln>
        </p:spPr>
        <p:txBody>
          <a:bodyPr wrap="square" rtlCol="0">
            <a:spAutoFit/>
          </a:bodyPr>
          <a:lstStyle/>
          <a:p>
            <a:r>
              <a:rPr lang="en-US" sz="2600" b="1" dirty="0">
                <a:solidFill>
                  <a:schemeClr val="bg1"/>
                </a:solidFill>
                <a:latin typeface="Myriad Pro Light" panose="020B0403030403020204" pitchFamily="34" charset="0"/>
                <a:cs typeface="Malayalam MN" pitchFamily="2" charset="0"/>
              </a:rPr>
              <a:t>Impacts for Youth Who Are Bullied</a:t>
            </a:r>
          </a:p>
        </p:txBody>
      </p:sp>
      <p:sp>
        <p:nvSpPr>
          <p:cNvPr id="39" name="TextBox 38">
            <a:extLst>
              <a:ext uri="{FF2B5EF4-FFF2-40B4-BE49-F238E27FC236}">
                <a16:creationId xmlns:a16="http://schemas.microsoft.com/office/drawing/2014/main" id="{3461F5E0-1D4E-5570-12E0-CA1B4865E076}"/>
              </a:ext>
            </a:extLst>
          </p:cNvPr>
          <p:cNvSpPr txBox="1"/>
          <p:nvPr/>
        </p:nvSpPr>
        <p:spPr>
          <a:xfrm>
            <a:off x="2068782" y="3862797"/>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Dating violence</a:t>
            </a:r>
            <a:endParaRPr lang="en-US" sz="2800" dirty="0">
              <a:latin typeface="Myriad Pro Light" panose="020B0403030403020204" pitchFamily="34" charset="0"/>
            </a:endParaRPr>
          </a:p>
        </p:txBody>
      </p:sp>
      <p:sp>
        <p:nvSpPr>
          <p:cNvPr id="40" name="TextBox 39">
            <a:extLst>
              <a:ext uri="{FF2B5EF4-FFF2-40B4-BE49-F238E27FC236}">
                <a16:creationId xmlns:a16="http://schemas.microsoft.com/office/drawing/2014/main" id="{6F937C34-47D6-0DF6-C6FB-008E52B2FAAE}"/>
              </a:ext>
            </a:extLst>
          </p:cNvPr>
          <p:cNvSpPr txBox="1"/>
          <p:nvPr/>
        </p:nvSpPr>
        <p:spPr>
          <a:xfrm>
            <a:off x="5408666" y="3881085"/>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Sexual harassment</a:t>
            </a:r>
            <a:endParaRPr lang="en-US" sz="2800" dirty="0">
              <a:latin typeface="Myriad Pro Light" panose="020B0403030403020204" pitchFamily="34" charset="0"/>
            </a:endParaRPr>
          </a:p>
        </p:txBody>
      </p:sp>
      <p:pic>
        <p:nvPicPr>
          <p:cNvPr id="7" name="Picture 6">
            <a:extLst>
              <a:ext uri="{FF2B5EF4-FFF2-40B4-BE49-F238E27FC236}">
                <a16:creationId xmlns:a16="http://schemas.microsoft.com/office/drawing/2014/main" id="{A11A55F0-6092-9620-A141-D49FE5E6EA6A}"/>
              </a:ext>
            </a:extLst>
          </p:cNvPr>
          <p:cNvPicPr>
            <a:picLocks noChangeAspect="1"/>
          </p:cNvPicPr>
          <p:nvPr/>
        </p:nvPicPr>
        <p:blipFill>
          <a:blip r:embed="rId4"/>
          <a:stretch>
            <a:fillRect/>
          </a:stretch>
        </p:blipFill>
        <p:spPr>
          <a:xfrm>
            <a:off x="1707269" y="1414602"/>
            <a:ext cx="2975611" cy="2975611"/>
          </a:xfrm>
          <a:prstGeom prst="rect">
            <a:avLst/>
          </a:prstGeom>
        </p:spPr>
      </p:pic>
      <p:pic>
        <p:nvPicPr>
          <p:cNvPr id="8" name="Picture 7">
            <a:extLst>
              <a:ext uri="{FF2B5EF4-FFF2-40B4-BE49-F238E27FC236}">
                <a16:creationId xmlns:a16="http://schemas.microsoft.com/office/drawing/2014/main" id="{A4975077-1232-0750-25B1-4BB82914FACE}"/>
              </a:ext>
            </a:extLst>
          </p:cNvPr>
          <p:cNvPicPr>
            <a:picLocks noChangeAspect="1"/>
          </p:cNvPicPr>
          <p:nvPr/>
        </p:nvPicPr>
        <p:blipFill>
          <a:blip r:embed="rId5"/>
          <a:stretch>
            <a:fillRect/>
          </a:stretch>
        </p:blipFill>
        <p:spPr>
          <a:xfrm>
            <a:off x="5550408" y="1849813"/>
            <a:ext cx="1868035" cy="1868035"/>
          </a:xfrm>
          <a:prstGeom prst="rect">
            <a:avLst/>
          </a:prstGeom>
        </p:spPr>
      </p:pic>
      <p:pic>
        <p:nvPicPr>
          <p:cNvPr id="4" name="Picture 3" descr="Logo, company name&#10;&#10;Description automatically generated">
            <a:extLst>
              <a:ext uri="{FF2B5EF4-FFF2-40B4-BE49-F238E27FC236}">
                <a16:creationId xmlns:a16="http://schemas.microsoft.com/office/drawing/2014/main" id="{D8410051-1C5B-B39B-9C89-CAA198CB9CDA}"/>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38527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hape 98">
            <a:extLst>
              <a:ext uri="{FF2B5EF4-FFF2-40B4-BE49-F238E27FC236}">
                <a16:creationId xmlns:a16="http://schemas.microsoft.com/office/drawing/2014/main" id="{EC740B4D-7569-9F28-7066-2CB7080AA7B2}"/>
              </a:ext>
            </a:extLst>
          </p:cNvPr>
          <p:cNvSpPr txBox="1">
            <a:spLocks noGrp="1"/>
          </p:cNvSpPr>
          <p:nvPr>
            <p:ph type="title"/>
          </p:nvPr>
        </p:nvSpPr>
        <p:spPr>
          <a:xfrm>
            <a:off x="1526857" y="450197"/>
            <a:ext cx="6090285" cy="763521"/>
          </a:xfrm>
          <a:prstGeom prst="rect">
            <a:avLst/>
          </a:prstGeom>
          <a:ln w="53975">
            <a:solidFill>
              <a:schemeClr val="tx1"/>
            </a:solidFill>
          </a:ln>
        </p:spPr>
        <p:txBody>
          <a:bodyPr spcFirstLastPara="1" vert="horz" wrap="square" lIns="101566" tIns="101566" rIns="101566" bIns="101566" numCol="1" anchor="t" anchorCtr="0" compatLnSpc="1">
            <a:prstTxWarp prst="textNoShape">
              <a:avLst/>
            </a:prstTxWarp>
            <a:noAutofit/>
          </a:bodyPr>
          <a:lstStyle/>
          <a:p>
            <a:pPr algn="ctr">
              <a:buClr>
                <a:schemeClr val="dk1"/>
              </a:buClr>
              <a:buSzPts val="1100"/>
            </a:pPr>
            <a:r>
              <a:rPr lang="en" sz="3600" b="1" dirty="0">
                <a:solidFill>
                  <a:srgbClr val="3280B6"/>
                </a:solidFill>
                <a:latin typeface="Myriad Pro Light" panose="020B0403030403020204" pitchFamily="34" charset="0"/>
                <a:ea typeface="Signika"/>
                <a:cs typeface="Malayalam MN" pitchFamily="2" charset="0"/>
                <a:sym typeface="Signika"/>
              </a:rPr>
              <a:t>Identity-Based Bullying</a:t>
            </a:r>
            <a:endParaRPr sz="3600" dirty="0">
              <a:solidFill>
                <a:srgbClr val="3280B6"/>
              </a:solidFill>
              <a:latin typeface="Myriad Pro Light" panose="020B0403030403020204" pitchFamily="34" charset="0"/>
              <a:cs typeface="Malayalam MN" pitchFamily="2" charset="0"/>
            </a:endParaRPr>
          </a:p>
        </p:txBody>
      </p:sp>
      <p:pic>
        <p:nvPicPr>
          <p:cNvPr id="2" name="Picture 1" descr="The diverse group of people, entrepreneurs, or office workers isolated on  white background. Multinational company. Old and young men and women  standing together. Flat cartoon vector illustration. 2743361 Vector Art at  Vecteezy">
            <a:extLst>
              <a:ext uri="{FF2B5EF4-FFF2-40B4-BE49-F238E27FC236}">
                <a16:creationId xmlns:a16="http://schemas.microsoft.com/office/drawing/2014/main" id="{5F652C73-68DC-E0EB-74AC-8D2D4DDAAF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892" y="1244939"/>
            <a:ext cx="7344214" cy="24052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F14A18A-0C39-7E4A-6AF0-716BFECC1334}"/>
              </a:ext>
            </a:extLst>
          </p:cNvPr>
          <p:cNvPicPr>
            <a:picLocks noChangeAspect="1"/>
          </p:cNvPicPr>
          <p:nvPr/>
        </p:nvPicPr>
        <p:blipFill>
          <a:blip r:embed="rId5"/>
          <a:stretch>
            <a:fillRect/>
          </a:stretch>
        </p:blipFill>
        <p:spPr>
          <a:xfrm>
            <a:off x="5115522" y="3624915"/>
            <a:ext cx="2751667" cy="2751667"/>
          </a:xfrm>
          <a:prstGeom prst="rect">
            <a:avLst/>
          </a:prstGeom>
        </p:spPr>
      </p:pic>
      <p:pic>
        <p:nvPicPr>
          <p:cNvPr id="5" name="Picture 4" descr="Logo, company name&#10;&#10;Description automatically generated">
            <a:extLst>
              <a:ext uri="{FF2B5EF4-FFF2-40B4-BE49-F238E27FC236}">
                <a16:creationId xmlns:a16="http://schemas.microsoft.com/office/drawing/2014/main" id="{A5CECD46-ECC2-7D1D-F3EC-299270B2C6D5}"/>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8" name="Picture 7">
            <a:extLst>
              <a:ext uri="{FF2B5EF4-FFF2-40B4-BE49-F238E27FC236}">
                <a16:creationId xmlns:a16="http://schemas.microsoft.com/office/drawing/2014/main" id="{71EA04D5-A7F5-EBCE-3AFD-16F309E5C9BB}"/>
              </a:ext>
            </a:extLst>
          </p:cNvPr>
          <p:cNvPicPr>
            <a:picLocks noChangeAspect="1"/>
          </p:cNvPicPr>
          <p:nvPr/>
        </p:nvPicPr>
        <p:blipFill>
          <a:blip r:embed="rId7"/>
          <a:stretch>
            <a:fillRect/>
          </a:stretch>
        </p:blipFill>
        <p:spPr>
          <a:xfrm>
            <a:off x="1526857" y="3624914"/>
            <a:ext cx="2751668" cy="2751668"/>
          </a:xfrm>
          <a:prstGeom prst="rect">
            <a:avLst/>
          </a:prstGeom>
        </p:spPr>
      </p:pic>
    </p:spTree>
    <p:custDataLst>
      <p:tags r:id="rId1"/>
    </p:custDataLst>
    <p:extLst>
      <p:ext uri="{BB962C8B-B14F-4D97-AF65-F5344CB8AC3E}">
        <p14:creationId xmlns:p14="http://schemas.microsoft.com/office/powerpoint/2010/main" val="19195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F2D4-3CA1-B807-9BAF-A6964015BE7B}"/>
              </a:ext>
            </a:extLst>
          </p:cNvPr>
          <p:cNvSpPr>
            <a:spLocks noGrp="1"/>
          </p:cNvSpPr>
          <p:nvPr>
            <p:ph type="title"/>
          </p:nvPr>
        </p:nvSpPr>
        <p:spPr>
          <a:xfrm>
            <a:off x="1193799" y="175418"/>
            <a:ext cx="7886700" cy="1325563"/>
          </a:xfrm>
        </p:spPr>
        <p:txBody>
          <a:bodyPr/>
          <a:lstStyle/>
          <a:p>
            <a:r>
              <a:rPr lang="en-US" dirty="0"/>
              <a:t>Youth Do Not Often Intervene</a:t>
            </a:r>
          </a:p>
        </p:txBody>
      </p:sp>
      <p:pic>
        <p:nvPicPr>
          <p:cNvPr id="3" name="Picture 2">
            <a:extLst>
              <a:ext uri="{FF2B5EF4-FFF2-40B4-BE49-F238E27FC236}">
                <a16:creationId xmlns:a16="http://schemas.microsoft.com/office/drawing/2014/main" id="{5A7F6E7E-26FF-4C64-9BDB-A08B1B7AA819}"/>
              </a:ext>
            </a:extLst>
          </p:cNvPr>
          <p:cNvPicPr>
            <a:picLocks noChangeAspect="1"/>
          </p:cNvPicPr>
          <p:nvPr/>
        </p:nvPicPr>
        <p:blipFill>
          <a:blip r:embed="rId4"/>
          <a:stretch>
            <a:fillRect/>
          </a:stretch>
        </p:blipFill>
        <p:spPr>
          <a:xfrm>
            <a:off x="2102337" y="1308628"/>
            <a:ext cx="4885267" cy="4885267"/>
          </a:xfrm>
          <a:prstGeom prst="rect">
            <a:avLst/>
          </a:prstGeom>
        </p:spPr>
      </p:pic>
      <p:pic>
        <p:nvPicPr>
          <p:cNvPr id="4" name="Picture 3" descr="Logo, company name&#10;&#10;Description automatically generated">
            <a:extLst>
              <a:ext uri="{FF2B5EF4-FFF2-40B4-BE49-F238E27FC236}">
                <a16:creationId xmlns:a16="http://schemas.microsoft.com/office/drawing/2014/main" id="{065519D4-D606-FE6E-041D-4E5F97236C3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9905376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aig-BullyingRelationsMiami2008-T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8174</TotalTime>
  <Words>3406</Words>
  <Application>Microsoft Office PowerPoint</Application>
  <PresentationFormat>On-screen Show (4:3)</PresentationFormat>
  <Paragraphs>222</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Malayalam MN</vt:lpstr>
      <vt:lpstr>Myriad Pro Light</vt:lpstr>
      <vt:lpstr>Tahoma</vt:lpstr>
      <vt:lpstr>Times New Roman</vt:lpstr>
      <vt:lpstr>Craig-BullyingRelationsMiami2008-TR</vt:lpstr>
      <vt:lpstr>Office Theme</vt:lpstr>
      <vt:lpstr>1_Office Theme</vt:lpstr>
      <vt:lpstr>PowerPoint Presentation</vt:lpstr>
      <vt:lpstr>PowerPoint Presentation</vt:lpstr>
      <vt:lpstr>PowerPoint Presentation</vt:lpstr>
      <vt:lpstr>Identity-Based Bullying</vt:lpstr>
      <vt:lpstr>PowerPoint Presentation</vt:lpstr>
      <vt:lpstr>PowerPoint Presentation</vt:lpstr>
      <vt:lpstr>PowerPoint Presentation</vt:lpstr>
      <vt:lpstr>Identity-Based Bullying</vt:lpstr>
      <vt:lpstr>Youth Do Not Often Intervene</vt:lpstr>
      <vt:lpstr>PowerPoint Presentation</vt:lpstr>
      <vt:lpstr>IDENTITY-BASED BULLYING OR TEASING?</vt:lpstr>
      <vt:lpstr>IDENTITY-BASED BULLYING OR TEASING?</vt:lpstr>
      <vt:lpstr>PowerPoint Presentation</vt:lpstr>
      <vt:lpstr>INTERPRET EVENT AS  AN EMERGENCY </vt:lpstr>
      <vt:lpstr>PowerPoint Presentation</vt:lpstr>
      <vt:lpstr>PowerPoint Presentation</vt:lpstr>
      <vt:lpstr>PowerPoint Presentation</vt:lpstr>
      <vt:lpstr>PowerPoint Presentation</vt:lpstr>
      <vt:lpstr>PowerPoint Presentation</vt:lpstr>
      <vt:lpstr>PowerPoint Presentation</vt:lpstr>
      <vt:lpstr>Strategies to Be an Ally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Healthy Relationships and Preventing Racial Bullying</dc:title>
  <dc:creator>Samuel Kim</dc:creator>
  <cp:lastModifiedBy>Elizabeth Baker</cp:lastModifiedBy>
  <cp:revision>136</cp:revision>
  <dcterms:created xsi:type="dcterms:W3CDTF">2020-10-05T20:37:08Z</dcterms:created>
  <dcterms:modified xsi:type="dcterms:W3CDTF">2022-08-31T17:09:22Z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2D43DD77-1A23-4EC6-8190-4866C03F8431</vt:lpwstr>
  </property>
  <property fmtid="{D5CDD505-2E9C-101B-9397-08002B2CF9AE}" pid="3" name="ArticulatePath">
    <vt:lpwstr>Peers As Allies_V1</vt:lpwstr>
  </property>
</Properties>
</file>