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11" r:id="rId2"/>
    <p:sldMasterId id="2147483724" r:id="rId3"/>
  </p:sldMasterIdLst>
  <p:notesMasterIdLst>
    <p:notesMasterId r:id="rId35"/>
  </p:notesMasterIdLst>
  <p:sldIdLst>
    <p:sldId id="256" r:id="rId4"/>
    <p:sldId id="737" r:id="rId5"/>
    <p:sldId id="328" r:id="rId6"/>
    <p:sldId id="329" r:id="rId7"/>
    <p:sldId id="353" r:id="rId8"/>
    <p:sldId id="352" r:id="rId9"/>
    <p:sldId id="362" r:id="rId10"/>
    <p:sldId id="331" r:id="rId11"/>
    <p:sldId id="355" r:id="rId12"/>
    <p:sldId id="356" r:id="rId13"/>
    <p:sldId id="333" r:id="rId14"/>
    <p:sldId id="334" r:id="rId15"/>
    <p:sldId id="357" r:id="rId16"/>
    <p:sldId id="358" r:id="rId17"/>
    <p:sldId id="335" r:id="rId18"/>
    <p:sldId id="336" r:id="rId19"/>
    <p:sldId id="337" r:id="rId20"/>
    <p:sldId id="338" r:id="rId21"/>
    <p:sldId id="339" r:id="rId22"/>
    <p:sldId id="359" r:id="rId23"/>
    <p:sldId id="340" r:id="rId24"/>
    <p:sldId id="363" r:id="rId25"/>
    <p:sldId id="343" r:id="rId26"/>
    <p:sldId id="344" r:id="rId27"/>
    <p:sldId id="345" r:id="rId28"/>
    <p:sldId id="361" r:id="rId29"/>
    <p:sldId id="297" r:id="rId30"/>
    <p:sldId id="349" r:id="rId31"/>
    <p:sldId id="350" r:id="rId32"/>
    <p:sldId id="351" r:id="rId33"/>
    <p:sldId id="738"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AE4B8BA-75F2-41EC-B01C-BA149AC7A1E0}">
          <p14:sldIdLst>
            <p14:sldId id="256"/>
            <p14:sldId id="737"/>
            <p14:sldId id="328"/>
            <p14:sldId id="329"/>
            <p14:sldId id="353"/>
            <p14:sldId id="352"/>
            <p14:sldId id="362"/>
            <p14:sldId id="331"/>
            <p14:sldId id="355"/>
            <p14:sldId id="356"/>
            <p14:sldId id="333"/>
            <p14:sldId id="334"/>
            <p14:sldId id="357"/>
            <p14:sldId id="358"/>
            <p14:sldId id="335"/>
            <p14:sldId id="336"/>
            <p14:sldId id="337"/>
            <p14:sldId id="338"/>
            <p14:sldId id="339"/>
            <p14:sldId id="359"/>
            <p14:sldId id="340"/>
            <p14:sldId id="363"/>
            <p14:sldId id="343"/>
            <p14:sldId id="344"/>
            <p14:sldId id="345"/>
            <p14:sldId id="361"/>
            <p14:sldId id="297"/>
            <p14:sldId id="349"/>
            <p14:sldId id="350"/>
            <p14:sldId id="351"/>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E1B1CC94-3F57-C818-789E-AEB90FC06FF0}" name="Deinera Exner" initials="DE" userId="S::deinera.exner2@ucalgary.ca::2439665a-da84-4bff-a971-818aee75c77a" providerId="AD"/>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E46"/>
    <a:srgbClr val="3280B6"/>
    <a:srgbClr val="0895CE"/>
    <a:srgbClr val="006DD0"/>
    <a:srgbClr val="006BB9"/>
    <a:srgbClr val="255C90"/>
    <a:srgbClr val="0080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61501" autoAdjust="0"/>
  </p:normalViewPr>
  <p:slideViewPr>
    <p:cSldViewPr snapToGrid="0">
      <p:cViewPr varScale="1">
        <p:scale>
          <a:sx n="59" d="100"/>
          <a:sy n="59" d="100"/>
        </p:scale>
        <p:origin x="2316" y="6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nterculturalism.blogspot.com/2011/03/iceberg-model-of-culture.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prevnet.ca/sites/prevnet.ca/files/intro_to_series_final.docx" TargetMode="External"/><Relationship Id="rId5" Type="http://schemas.openxmlformats.org/officeDocument/2006/relationships/hyperlink" Target="https://www.actforyouth.net/resources/stya/stya-diverstyiceberg-1017webinar.pdf" TargetMode="External"/><Relationship Id="rId4" Type="http://schemas.openxmlformats.org/officeDocument/2006/relationships/hyperlink" Target="https://www.adl.org/resources/tools-and-strategies/mini-lesson-identity-iceber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adults can also use power in a negative way. For example, [CLICK] adults could threaten to not feed their children dinner if they don’t clean their room. Threatening to not feed children dinner is a negative use of power, as it violates children’s right to food.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adults use power to silence, scold, or put down children, they teach them that power can be used in negative ways to get what they want.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can also learn about using power in negative ways by observing how adults in the home interact with each other.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one or both of the child’s caregivers are using power aggressively, children will again learn that aggression can be a powerful tool to gain control over others. </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For example, [CLICK] children might observe a caregiver physically hurting the other caregiver in response to conflict. If this happens, the child may learn that the best way to resolve conflict is by using aggressive power.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174258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 also observe how adults treat other adults outside the home, for example [CLICK] in youth-serving organizations, [CLICK] at places of worship, [CLICK] when out shopping or at a restaurant, and at [CLICK] school. By observing how these relationships work, they continue to learn about what is acceptable behaviour in relationships. If the relationships they see use power aggressively to gain control or to reach a desired outcome, children will learn that this is acceptable behaviour to get what they want.</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322853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By the time children enter school, some may have learned that using power and control in relationships is an effective strategy to get people to do what they want. Unfortunately, they may try to use power and aggression in the school setting with their peers [CLICK] in the form of bullying.</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School entry is another key point where children have the opportunity to learn about the use of power in relationships.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these children bully their peers and no one intervenes, it will reinforce the idea that power can be used effectively to get what they want in relationships. They may not understand that the use of power is hurtful, and/or they may not know other ways of interacting with their peers.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170506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this point, educators can help teach lessons to change their students’ understanding of power. For example, [CLICK] educators could intervene when they observe bullying, helping students to understand that it is both wrong and hurtful to use power in a negative way. If educators do not intervene in bullying, including identity-based bullying, when it happens, then they are inadvertently reinforcing their students negative use of power.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By intervening, educators can help students learn better ways of interacting with peers, [CLICK] focusing on conflict resolution skills, for example.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13126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Educators can also act as role models, using power positively to show their students healthy ways of interacting with others. Much like adults in the home, educators can be responsive to their students’ needs and treat them with respect, teaching them that they can turn to adults for help when needed. Educators can also treat other adults with respect, modeling healthy behaviour in the classroom. For example, by being kind to other educators and school staff.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183034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With increasing age, children and youth begin to explore their sexualities in more depth, and many (though not all) will begin navigating romantic and sexual relationships with others. If they have learned to use power aggressively in previous relationships, like with adults in the home environment and in other settings, or with their school-age peers, they are then more likely to use power aggressively both in their adolescent peer groups and with their dating/sexual partners.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negative use of power can show up as [CLICK] sexual harassment, which includes things like unwelcome comments, touching, or intimidation.</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can also show up as [CLICK] dating violence, which involves </a:t>
            </a:r>
            <a:r>
              <a:rPr lang="en-CA" sz="1200" kern="1200" dirty="0">
                <a:solidFill>
                  <a:schemeClr val="tx1"/>
                </a:solidFill>
                <a:effectLst/>
                <a:latin typeface="+mn-lt"/>
                <a:ea typeface="+mn-ea"/>
                <a:cs typeface="+mn-cs"/>
              </a:rPr>
              <a:t>aggressive, threatening, or manipulative behaviour in teen romantic or sexual relationships.</a:t>
            </a:r>
          </a:p>
          <a:p>
            <a:pPr lvl="0"/>
            <a:endParaRPr lang="en-US"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221822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This means that for some children and youth, there is continuity across relationships, where children learn how to use power aggressively from adults in their home, community, and/or school settings, with their peers, and then also in sexual and romantic relationships.</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101210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also key transitional times along this development of power path where the use of something called identity-based bullying may become particularly relevant. Identity-based bullying </a:t>
            </a:r>
            <a:r>
              <a:rPr lang="en-CA" sz="1200" kern="1200" dirty="0">
                <a:solidFill>
                  <a:schemeClr val="tx1"/>
                </a:solidFill>
                <a:effectLst/>
                <a:latin typeface="+mn-lt"/>
                <a:ea typeface="+mn-ea"/>
                <a:cs typeface="+mn-cs"/>
              </a:rPr>
              <a:t>targets people based on their identities. For example, calling someone hurtful names because they are gay, excluding someone because they are of a different race, or whistling at someone because they’re a girl.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The differences in power that are at the root of identity-based bullying have been created by society, by oppressing some groups and privileging others over time. Because of this, some groups in society continue to have more power as compared to others (for example, heterosexual youth hold more social power than queer and trans youth, because society gives more social power to heterosexual people).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2466189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first transitional time is when children start forming their sense of who they are in the world, and learn about differences between themselves and others.</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theory that helps us understand how humans tend to behave when in groups is “intergroup conflict theory”.</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theory tells us that from a very young age (as early as 3), [CLICK] children tend to classify themselves [CLICK] according to groups. They classify themselves according to things like gender, physical appearance (like skin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interests, values, spoken language, and culture.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children make these classifications, they tend to form groups with peers who are similar to them. So, they may become friends with others who have the same skin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or gender, or are similarly aggressive, for example. Over time, through interacting with their peers, they actually become more similar to their peers in terms of attitudes, beliefs, and behaviors.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393174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 intergroup conflict theory, once these groups are formed, children behave in ways that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their own group over other groups. As a result, they make comparisons between themselves and others who are different than them, where their own group comes out on top. And, by age 4, children start to show a preference for the groups they belong to as compared to other groups.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Over time, [CLICK] this leads to children forming an “us vs. them” mentality where they </a:t>
            </a:r>
            <a:r>
              <a:rPr lang="en-US" sz="1200" kern="1200" dirty="0" err="1">
                <a:solidFill>
                  <a:schemeClr val="tx1"/>
                </a:solidFill>
                <a:effectLst/>
                <a:latin typeface="+mn-lt"/>
                <a:ea typeface="+mn-ea"/>
                <a:cs typeface="+mn-cs"/>
              </a:rPr>
              <a:t>favour</a:t>
            </a:r>
            <a:r>
              <a:rPr lang="en-US" sz="1200" kern="1200" dirty="0">
                <a:solidFill>
                  <a:schemeClr val="tx1"/>
                </a:solidFill>
                <a:effectLst/>
                <a:latin typeface="+mn-lt"/>
                <a:ea typeface="+mn-ea"/>
                <a:cs typeface="+mn-cs"/>
              </a:rPr>
              <a:t> their own groups and discriminate against groups that are different from them.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process sets the stage for identity-based bullying, as people tend to bully those outside of their own groups – people who are different from the group they belong to.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though you are not teaching this age group, it is still important to understand that one way to prevent identity-based bullying is to intervene when children are young. In other words, there are things we can do even before identity-based bullying happens with teens.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7012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a result, the groups who already had status and power tend to [CLICK] gain more status and power…</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202935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…and other groups who started off with less power and status [CLICK] can become excluded and more vulnerable to experiencing identity-based bullying.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28116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Often, the groups who gain power in schools reflect those who also hold more power in society. For example, in the school environment, youth who are racialized, disabled, or trans are much more likely to be excluded than White youth, able-bodied youth, and cisgender youth, respectively. Thus, we need to understand how the power differences we see within social groups at school are often reflective of larger power differences in society. In doing this, we can understand and challenge the root causes of identity-based bullying.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392419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Another key time when identity-based bullying might increase is when youth go through puberty. During this time [CLICK], many youth intensify their exploration of their gender and sexual identities, in addition to all the other identities they hold.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Focusing on sexuality as an example, that means they begin to really explore if they are attracted to boys, girls, both, all, or none. </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Youth might explore these questions in private, but the process is also affected by [CLICK] their peer group.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example, peers set the norms (or rules) for whether it’s ok for people to be attracted to boys, girls, both, all, or none. If the peer group holds unhealthy attitudes about sexual identity – attitudes they have learned from larger social beliefs about what kinds of gender and sexual expression are accepted – they may have rigid and hurtful beliefs about what kind of behaviour is acceptable for their peers.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example, if a girl comes out as a lesbian and the peer group holds homophobic attitudes, [CLICK] they may send hurtful messages online calling her derogatory names.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1592988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Another key transitional period that might be related to increased identity-based bullying is when youth start exploring actual sexual and romantic relationships with other people. During this time, [CLICK] many youth feel unsure about who they are, and often feel uncomfortable in their own bodies and in the ways they interact with potential sexual and romantic partners. As youth attempt to develop skills to help them navigate this stage, they may resort to tactics that allow them to regain a sense of control and status. If they have learned to use power in unhealthy ways in their other interpersonal relationships, they may find this sense of control and status via identity-based bullying. </a:t>
            </a:r>
          </a:p>
          <a:p>
            <a:pPr lvl="0"/>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1136705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example, a youth may feel uncomfortable about their body. To regain control of the situation, [CLICK] they may use identity-based bullying to make fun of someone else’s larger body, something that has consistently been devalued in society. In this way, they have made a body shaming comment to make themselves feel better about their own body that is smaller.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Being aware of the times when identity-based bullying may increase can help us understand the unique reasons why people may be using power and control at that age.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However, identity-based bullying can happen at any time in development, so we should always pay attention to it, regardless of the students’ age.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145575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CA" sz="1200" kern="1200" dirty="0">
                <a:solidFill>
                  <a:schemeClr val="tx1"/>
                </a:solidFill>
                <a:effectLst/>
                <a:latin typeface="+mn-lt"/>
                <a:ea typeface="+mn-ea"/>
                <a:cs typeface="+mn-cs"/>
              </a:rPr>
              <a:t>To summarize, [CLICK] there are a small number of youth who learn to use power in negative ways throughout their lives. [CLICK] These youth may have learned to use power negatively at home, at school, or other settings, and then [CLICK] transferred these lessons to their relationships with peers, and with dating/sexual partners. </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[CLICK] Youth along this path are also more likely to engage in identity-based bullying, especially at certain transitional times. Specifically, when they are learning about differences between themselves and others, when they are exploring their sexual and gender identity, and when they are exploring sexual and romantic relationships. </a:t>
            </a: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To help prevent the negative use of power, we can have discussions with our students about:</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[CLICK] Where and why differences in power exist,</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[CLICK] How that power is used, and,</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[CLICK] How to share power with everyone in healthy ways. </a:t>
            </a:r>
            <a:endParaRPr lang="en-CA" sz="120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Although we can’t change what everyone has learned before coming into our classroom, we can understand the lessons everyone in Canada learns as a result of the beliefs and norms of the dominant culture, and how those lessons influence school climate, classroom dynamics, and the relationships that form between and among people in the school. We can create classrooms where the use of power is modelled in a positive way, and we can create a school climate where all students are accepted and celebrated. But doing this requires understanding and working to address unhealthy uses of power that occur as a result of larger social beliefs.</a:t>
            </a:r>
            <a:r>
              <a:rPr lang="en-CA" dirty="0">
                <a:effectLst/>
              </a:rPr>
              <a:t>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video has focused on understanding the various lessons about power that youth learn over their lifetimes, and how we can have conversations to help them understand ways to use power positively instead of negatively. To do this, let’s think about who is given power in our classrooms and in our schools, and the different ways we can help make sure the youth who </a:t>
            </a:r>
            <a:r>
              <a:rPr lang="en-CA" sz="1200" i="1" kern="1200" dirty="0">
                <a:solidFill>
                  <a:schemeClr val="tx1"/>
                </a:solidFill>
                <a:effectLst/>
                <a:latin typeface="+mn-lt"/>
                <a:ea typeface="+mn-ea"/>
                <a:cs typeface="+mn-cs"/>
              </a:rPr>
              <a:t>don’t</a:t>
            </a:r>
            <a:r>
              <a:rPr lang="en-CA" sz="1200" kern="1200" dirty="0">
                <a:solidFill>
                  <a:schemeClr val="tx1"/>
                </a:solidFill>
                <a:effectLst/>
                <a:latin typeface="+mn-lt"/>
                <a:ea typeface="+mn-ea"/>
                <a:cs typeface="+mn-cs"/>
              </a:rPr>
              <a:t> always get power are fully included and accepted for who they are. </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FACILITATION GUIDANCE</a:t>
            </a:r>
            <a:r>
              <a:rPr lang="en-CA" sz="1200" kern="1200" dirty="0">
                <a:solidFill>
                  <a:schemeClr val="tx1"/>
                </a:solidFill>
                <a:effectLst/>
                <a:latin typeface="+mn-lt"/>
                <a:ea typeface="+mn-ea"/>
                <a:cs typeface="+mn-cs"/>
              </a:rPr>
              <a:t>: In the next video (Peer Structures), we will build on this by talking about how to become aware of the different groups that are forming in our classroom, and how we can regularly change the seating arrangements or create group activities that mix the various groups that have formed in the classroom. By doing this we are providing opportunities for everyone to have the chance to interact and get to know all their peers while actively reducing ingroup favouritism. </a:t>
            </a:r>
          </a:p>
          <a:p>
            <a:pPr lvl="1"/>
            <a:r>
              <a:rPr lang="en-CA" sz="1200" kern="1200" dirty="0">
                <a:solidFill>
                  <a:schemeClr val="tx1"/>
                </a:solidFill>
                <a:effectLst/>
                <a:latin typeface="+mn-lt"/>
                <a:ea typeface="+mn-ea"/>
                <a:cs typeface="+mn-cs"/>
              </a:rPr>
              <a:t> </a:t>
            </a:r>
          </a:p>
          <a:p>
            <a:pPr lvl="1"/>
            <a:endParaRPr lang="en-CA" sz="1200" kern="1200" dirty="0">
              <a:solidFill>
                <a:schemeClr val="tx1"/>
              </a:solidFill>
              <a:effectLst/>
              <a:latin typeface="+mn-lt"/>
              <a:ea typeface="+mn-ea"/>
              <a:cs typeface="+mn-cs"/>
            </a:endParaRPr>
          </a:p>
          <a:p>
            <a:pPr lvl="0"/>
            <a:endParaRPr dirty="0"/>
          </a:p>
        </p:txBody>
      </p:sp>
    </p:spTree>
    <p:extLst>
      <p:ext uri="{BB962C8B-B14F-4D97-AF65-F5344CB8AC3E}">
        <p14:creationId xmlns:p14="http://schemas.microsoft.com/office/powerpoint/2010/main" val="2678756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our school, who (among students) has power?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[FACILITATION GUIDANCE]</a:t>
            </a:r>
          </a:p>
          <a:p>
            <a:r>
              <a:rPr lang="en-US" sz="1200" kern="1200" dirty="0">
                <a:solidFill>
                  <a:schemeClr val="tx1"/>
                </a:solidFill>
                <a:effectLst/>
                <a:latin typeface="+mn-lt"/>
                <a:ea typeface="+mn-ea"/>
                <a:cs typeface="+mn-cs"/>
              </a:rPr>
              <a:t>Have the students lead the discussion. If they need help, below are a few ideas: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Popular kids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Athletic kids (able-bodied)</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Attractive kids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‘Smart’ kids (neurotypical)</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English speaking kids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Kids with affluent or wealthy parents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Kids of certain races and ethnicities</a:t>
            </a:r>
            <a:endParaRPr lang="en-CA"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Remind students they should talk </a:t>
            </a:r>
            <a:r>
              <a:rPr lang="en-US" sz="1200" i="1" kern="1200" dirty="0">
                <a:solidFill>
                  <a:schemeClr val="tx1"/>
                </a:solidFill>
                <a:effectLst/>
                <a:latin typeface="+mn-lt"/>
                <a:ea typeface="+mn-ea"/>
                <a:cs typeface="+mn-cs"/>
              </a:rPr>
              <a:t>in general </a:t>
            </a:r>
            <a:r>
              <a:rPr lang="en-US" sz="1200" kern="1200" dirty="0">
                <a:solidFill>
                  <a:schemeClr val="tx1"/>
                </a:solidFill>
                <a:effectLst/>
                <a:latin typeface="+mn-lt"/>
                <a:ea typeface="+mn-ea"/>
                <a:cs typeface="+mn-cs"/>
              </a:rPr>
              <a:t>and not about specific students. Students should never use names of people in the school.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educators need to be aware of classroom dynamics. If some students in your classroom may be experiencing identity-based bullying, we want to ensure that they are not further harmed by this discussion. If asking who has power in the school seems like it may not be safe for all students in the class, or if you think students will struggle to keep the conversation general (and not specific), consider alternative activities.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consider showing a video from one of the websites in the “Intro to Series” document, and discussion who holds power in larger society, and what that may mean for your school.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28</a:t>
            </a:fld>
            <a:endParaRPr lang="en-CA"/>
          </a:p>
        </p:txBody>
      </p:sp>
    </p:spTree>
    <p:extLst>
      <p:ext uri="{BB962C8B-B14F-4D97-AF65-F5344CB8AC3E}">
        <p14:creationId xmlns:p14="http://schemas.microsoft.com/office/powerpoint/2010/main" val="414492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is that power used?</a:t>
            </a:r>
            <a:endParaRPr lang="en-CA"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[FACILITATION GUIDANCE]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the students lead the discussion. Ask them to think about how power might be used both negatively and positively.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Negatively</a:t>
            </a:r>
            <a:r>
              <a:rPr lang="en-US" sz="1200" kern="1200" dirty="0">
                <a:solidFill>
                  <a:schemeClr val="tx1"/>
                </a:solidFill>
                <a:effectLst/>
                <a:latin typeface="+mn-lt"/>
                <a:ea typeface="+mn-ea"/>
                <a:cs typeface="+mn-cs"/>
              </a:rPr>
              <a:t>: joining in the bullying, cheering on the youth who is bullying, passively watching the bullying happen; making comments to support the person doing the bullying, ignoring it, name-calling, excluding, ignoring, threatening, etc.</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Positively</a:t>
            </a:r>
            <a:r>
              <a:rPr lang="en-US" sz="1200" kern="1200" dirty="0">
                <a:solidFill>
                  <a:schemeClr val="tx1"/>
                </a:solidFill>
                <a:effectLst/>
                <a:latin typeface="+mn-lt"/>
                <a:ea typeface="+mn-ea"/>
                <a:cs typeface="+mn-cs"/>
              </a:rPr>
              <a:t>: intervening in bullying directly, comforting the youth being bullied; engaging with the youth being bullied and taking them away from the situation; calling out the behaviour of the person who is bullying; following up later with the youth who was bullied and checking in on them; reporting the situation to an adult; distracting the youth doing the bulling (only if it is safe to do so); standing up to bullying; being kind to people who have been excluded; and encouraging everyone to join activities held outside the school.</a:t>
            </a:r>
            <a:r>
              <a:rPr lang="en-CA" dirty="0">
                <a:effectLst/>
              </a:rPr>
              <a:t> </a:t>
            </a:r>
            <a:r>
              <a:rPr lang="en-CA"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29</a:t>
            </a:fld>
            <a:endParaRPr lang="en-CA"/>
          </a:p>
        </p:txBody>
      </p:sp>
    </p:spTree>
    <p:extLst>
      <p:ext uri="{BB962C8B-B14F-4D97-AF65-F5344CB8AC3E}">
        <p14:creationId xmlns:p14="http://schemas.microsoft.com/office/powerpoint/2010/main" val="421179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least 1 in 3 youth in Canada will experience </a:t>
            </a:r>
            <a:r>
              <a:rPr lang="en-US" sz="1200" b="1" kern="1200" dirty="0">
                <a:solidFill>
                  <a:schemeClr val="tx1"/>
                </a:solidFill>
                <a:effectLst/>
                <a:latin typeface="+mn-lt"/>
                <a:ea typeface="+mn-ea"/>
                <a:cs typeface="+mn-cs"/>
              </a:rPr>
              <a:t>bullying </a:t>
            </a:r>
            <a:r>
              <a:rPr lang="en-US" sz="1200" kern="1200" dirty="0">
                <a:solidFill>
                  <a:schemeClr val="tx1"/>
                </a:solidFill>
                <a:effectLst/>
                <a:latin typeface="+mn-lt"/>
                <a:ea typeface="+mn-ea"/>
                <a:cs typeface="+mn-cs"/>
              </a:rPr>
              <a:t>at some point in their lives.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Bullying is a [CLICK] </a:t>
            </a:r>
            <a:r>
              <a:rPr lang="en-CA" sz="1200" kern="1200" dirty="0">
                <a:solidFill>
                  <a:schemeClr val="tx1"/>
                </a:solidFill>
                <a:effectLst/>
                <a:latin typeface="+mn-lt"/>
                <a:ea typeface="+mn-ea"/>
                <a:cs typeface="+mn-cs"/>
              </a:rPr>
              <a:t>destructive relationship where one person or a group of people [CLICK] holds power over another and [CLICK] intentionally acts aggressively to harm them. This is often done repeatedly. Bullying can happen in person or online.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can we share power with youth who don’t always get it?</a:t>
            </a:r>
            <a:r>
              <a:rPr lang="en-CA" dirty="0">
                <a:effectLst/>
              </a:rPr>
              <a:t> </a:t>
            </a:r>
          </a:p>
          <a:p>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[FACILITATION GUIDANCE]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purpose of this is to identify where you want to go/the goals for your classroom. Have students lead the conversation. If they need help, below are a few ideas: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leadership positions in the school are diverse (Are those in leadership roles representative of the population? If not, how do we change that?). Think about this for music, art, sports, academic clubs, etc.</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Encourage everyone to participate in extracurricular activities, and identify barriers you can remove for participation (e.g., costs, transportation)</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Those with power (popular kids) can act as bystanders and speak up when they see people being treated poorly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Encourage students to talk with kids they don’t usually talk with</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Say hi/be kind in the hallway to people who have been excluded</a:t>
            </a:r>
          </a:p>
          <a:p>
            <a:pPr lvl="0"/>
            <a:r>
              <a:rPr lang="en-US" sz="1200" kern="1200" dirty="0">
                <a:solidFill>
                  <a:schemeClr val="tx1"/>
                </a:solidFill>
                <a:effectLst/>
                <a:latin typeface="+mn-lt"/>
                <a:ea typeface="+mn-ea"/>
                <a:cs typeface="+mn-cs"/>
              </a:rPr>
              <a:t>Encourage students to talk with kids they don’t usually talk with. Have them identify points of similarities with other students that they may not be aware of. </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Activities to consider:</a:t>
            </a:r>
            <a:endParaRPr lang="en-CA"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3"/>
              </a:rPr>
              <a:t>http://interculturalism.blogspot.com/2011/03/iceberg-model-of-culture.html</a:t>
            </a:r>
            <a:endParaRPr lang="en-CA"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Have students examine the iceberg model of culture individually and think about what people know about them (above the surface) and what they might not know (below the surface). Randomly assign students into groups of 3 – 4 to discuss who they really ‘are’ below the surface and encourage them to discuss any similarities. Remind students they never have to share anything they don’t want to, and they can always pass and instead choose to listen to others. You can also do this as a class if you think that would work better for your students. </a:t>
            </a:r>
            <a:endParaRPr lang="en-CA"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4"/>
              </a:rPr>
              <a:t>https://www.adl.org/resources/tools-and-strategies/mini-lesson-identity-iceberg</a:t>
            </a:r>
            <a:endParaRPr lang="en-CA"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This website has a short video for students to work through. You can do this in small groups or with the entire class. </a:t>
            </a:r>
            <a:endParaRPr lang="en-CA"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5"/>
              </a:rPr>
              <a:t>https://www.actforyouth.net/resources/stya/stya-diverstyiceberg-1017webinar.pdf</a:t>
            </a:r>
            <a:endParaRPr lang="en-CA" sz="12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This website has another lesson plan to consider.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Create opportunities to listen to the voices of people who have been excluded (create and support groups like Gay-Straight Alliances (GSAs), Black Lives Matter, etc.)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Some youth may feel afraid to speak up because of prejudice and because they see themselves as different. Refer back to </a:t>
            </a:r>
            <a:r>
              <a:rPr lang="en-CA" sz="1200" kern="1200" dirty="0">
                <a:solidFill>
                  <a:schemeClr val="tx1"/>
                </a:solidFill>
                <a:effectLst/>
                <a:latin typeface="+mn-lt"/>
                <a:ea typeface="+mn-ea"/>
                <a:cs typeface="+mn-cs"/>
              </a:rPr>
              <a:t>“Intro to Teaching and Learning Resources to Prevent Identity-based Bullying” [available: </a:t>
            </a:r>
            <a:r>
              <a:rPr lang="en-CA" sz="1200" i="0" u="sng" kern="1200" dirty="0">
                <a:solidFill>
                  <a:schemeClr val="tx1"/>
                </a:solidFill>
                <a:effectLst/>
                <a:latin typeface="+mn-lt"/>
                <a:ea typeface="+mn-ea"/>
                <a:cs typeface="+mn-cs"/>
                <a:hlinkClick r:id="rId6"/>
              </a:rPr>
              <a:t>https://www.prevnet.ca/sites/prevnet.ca/files/intro_to_series_final.docx</a:t>
            </a:r>
            <a:r>
              <a:rPr lang="en-CA" sz="1200" kern="1200" dirty="0">
                <a:solidFill>
                  <a:schemeClr val="tx1"/>
                </a:solidFill>
                <a:effectLst/>
                <a:latin typeface="+mn-lt"/>
                <a:ea typeface="+mn-ea"/>
                <a:cs typeface="+mn-cs"/>
              </a:rPr>
              <a:t>] for information on creating safer spaces and a trauma-informed classroom.</a:t>
            </a: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30</a:t>
            </a:fld>
            <a:endParaRPr lang="en-CA"/>
          </a:p>
        </p:txBody>
      </p:sp>
    </p:spTree>
    <p:extLst>
      <p:ext uri="{BB962C8B-B14F-4D97-AF65-F5344CB8AC3E}">
        <p14:creationId xmlns:p14="http://schemas.microsoft.com/office/powerpoint/2010/main" val="2416944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31</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Everyone has the right to be [CLICK] respected, to be safe, and to be free from mistreatment of any kind, including bullying. When children and youth experience bullying, their rights are violated, making bullying both wrong and unjust. </a:t>
            </a: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182876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many children will explore how to use power to bully others when they are young…</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355300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majority of these children will learn that bullying is a hurtful way to behave in relationships and will instead [CLICK] learn healthy ways of interacting with their peers.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children grow and develop, they have many opportunities to learn how to form trusting and respectful relationships with others. For example, over time many youth develop social emotional skills that allow them to empathize with others, learn how to take turns in conversations, and how to resolve conflict in healthy ways.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fact, once youth reach the age of 12 or 13, most have learned healthy relationship skills and are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persistently bullying others.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2141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there are a small minority of children who will continue to use power and aggression in unhealthy ways throughout childhood, adolescence, and into adulthood.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many different paths that can lead to bullying behaviour.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Today, [CLICK] we’ll talk about key points during children’s development where they have opportunities to learn about the use of power in relationships. Depending on what the children learn about power at each of these key points, they will either be more likely to use aggression, or less likely to use aggression.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children continually learn to use power in a negative way as they grow and develop, they will be more likely to use aggression throughout their lives. However, if children can learn to use power in a positive way as they grow and develop, then they will be less likely to use aggression, and instead will learn healthier ways of interacting with others.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330344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Children first learn about the use of power in relationships from adults in their home environments.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Adults naturally have power over children in their relationships, as they are older and have easier access to things like food, clothing, and shelter.</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140988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Adults have the opportunity to use power positively to promote children’s healthy development. For example, [CLICK] adults can be a source of security for children, providing them with food, clothing, and comfort. By acting in the best interest of the children in their lives, adults can make sure that children feel respected and valued. By doing this, children learn they can turn to adults who can help them.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Adults can also teach children positive ways of addressing anger and conflict. For example, [CLICK] adults can treat others with respect, resolving conflict by actively listening to concerns and taking responsibility when they have made a mistake. If adults can lead by example, they can help the children in their lives learn how to use power positively. </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95356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78237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58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61154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1048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64104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424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6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5695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503489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88835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83541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08734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825346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17372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1757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247010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940358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11569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92916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676054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29289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22407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246392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779856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8.m4a"/><Relationship Id="rId7"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0.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9.m4a"/><Relationship Id="rId7" Type="http://schemas.openxmlformats.org/officeDocument/2006/relationships/image" Target="../media/image23.png"/><Relationship Id="rId2" Type="http://schemas.microsoft.com/office/2007/relationships/media" Target="../media/media9.m4a"/><Relationship Id="rId1" Type="http://schemas.openxmlformats.org/officeDocument/2006/relationships/tags" Target="../tags/tag12.xml"/><Relationship Id="rId6" Type="http://schemas.openxmlformats.org/officeDocument/2006/relationships/image" Target="../media/image22.png"/><Relationship Id="rId11" Type="http://schemas.openxmlformats.org/officeDocument/2006/relationships/image" Target="../media/image6.png"/><Relationship Id="rId5" Type="http://schemas.openxmlformats.org/officeDocument/2006/relationships/notesSlide" Target="../notesSlides/notesSlide11.xml"/><Relationship Id="rId10" Type="http://schemas.openxmlformats.org/officeDocument/2006/relationships/image" Target="../media/image25.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27.png"/><Relationship Id="rId2" Type="http://schemas.microsoft.com/office/2007/relationships/media" Target="../media/media11.m4a"/><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notesSlide" Target="../notesSlides/notesSlide13.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3.m4a"/><Relationship Id="rId7" Type="http://schemas.openxmlformats.org/officeDocument/2006/relationships/image" Target="../media/image30.png"/><Relationship Id="rId2" Type="http://schemas.microsoft.com/office/2007/relationships/media" Target="../media/media13.m4a"/><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notesSlide" Target="../notesSlides/notesSlide15.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4.m4a"/><Relationship Id="rId7" Type="http://schemas.openxmlformats.org/officeDocument/2006/relationships/image" Target="../media/image13.png"/><Relationship Id="rId2" Type="http://schemas.microsoft.com/office/2007/relationships/media" Target="../media/media14.m4a"/><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notesSlide" Target="../notesSlides/notesSlide16.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32.jpeg"/><Relationship Id="rId5" Type="http://schemas.openxmlformats.org/officeDocument/2006/relationships/notesSlide" Target="../notesSlides/notesSlide17.xml"/><Relationship Id="rId4"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34.png"/><Relationship Id="rId2" Type="http://schemas.microsoft.com/office/2007/relationships/media" Target="../media/media16.m4a"/><Relationship Id="rId1" Type="http://schemas.openxmlformats.org/officeDocument/2006/relationships/tags" Target="../tags/tag18.xml"/><Relationship Id="rId6" Type="http://schemas.openxmlformats.org/officeDocument/2006/relationships/image" Target="../media/image33.png"/><Relationship Id="rId11" Type="http://schemas.openxmlformats.org/officeDocument/2006/relationships/image" Target="../media/image6.png"/><Relationship Id="rId5" Type="http://schemas.openxmlformats.org/officeDocument/2006/relationships/notesSlide" Target="../notesSlides/notesSlide18.xml"/><Relationship Id="rId10" Type="http://schemas.openxmlformats.org/officeDocument/2006/relationships/image" Target="../media/image36.png"/><Relationship Id="rId4" Type="http://schemas.openxmlformats.org/officeDocument/2006/relationships/slideLayout" Target="../slideLayouts/slideLayout19.xml"/><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37.png"/><Relationship Id="rId2" Type="http://schemas.microsoft.com/office/2007/relationships/media" Target="../media/media17.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19.xml"/><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notesSlide" Target="../notesSlides/notesSlide20.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42.png"/><Relationship Id="rId2" Type="http://schemas.microsoft.com/office/2007/relationships/media" Target="../media/media19.m4a"/><Relationship Id="rId1" Type="http://schemas.openxmlformats.org/officeDocument/2006/relationships/tags" Target="../tags/tag21.xml"/><Relationship Id="rId6" Type="http://schemas.openxmlformats.org/officeDocument/2006/relationships/image" Target="../media/image41.png"/><Relationship Id="rId5" Type="http://schemas.openxmlformats.org/officeDocument/2006/relationships/notesSlide" Target="../notesSlides/notesSlide21.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6.png"/><Relationship Id="rId2" Type="http://schemas.microsoft.com/office/2007/relationships/media" Target="../media/media20.m4a"/><Relationship Id="rId1" Type="http://schemas.openxmlformats.org/officeDocument/2006/relationships/tags" Target="../tags/tag22.xml"/><Relationship Id="rId6" Type="http://schemas.openxmlformats.org/officeDocument/2006/relationships/image" Target="../media/image43.png"/><Relationship Id="rId5" Type="http://schemas.openxmlformats.org/officeDocument/2006/relationships/notesSlide" Target="../notesSlides/notesSlide22.xml"/><Relationship Id="rId4"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notesSlide" Target="../notesSlides/notesSlide24.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3.m4a"/><Relationship Id="rId7" Type="http://schemas.openxmlformats.org/officeDocument/2006/relationships/image" Target="../media/image45.png"/><Relationship Id="rId2" Type="http://schemas.microsoft.com/office/2007/relationships/media" Target="../media/media23.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46.png"/><Relationship Id="rId2" Type="http://schemas.microsoft.com/office/2007/relationships/media" Target="../media/media24.m4a"/><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notesSlide" Target="../notesSlides/notesSlide26.xml"/><Relationship Id="rId4"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5.m4a"/><Relationship Id="rId7" Type="http://schemas.openxmlformats.org/officeDocument/2006/relationships/image" Target="../media/image46.png"/><Relationship Id="rId2" Type="http://schemas.microsoft.com/office/2007/relationships/media" Target="../media/media25.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4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0.xml"/><Relationship Id="rId5" Type="http://schemas.openxmlformats.org/officeDocument/2006/relationships/image" Target="../media/image4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10.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4">
            <a:alphaModFix/>
          </a:blip>
          <a:stretch>
            <a:fillRect/>
          </a:stretch>
        </p:blipFill>
        <p:spPr>
          <a:xfrm>
            <a:off x="0" y="0"/>
            <a:ext cx="9144000" cy="6858000"/>
          </a:xfrm>
          <a:prstGeom prst="rect">
            <a:avLst/>
          </a:prstGeom>
          <a:noFill/>
          <a:ln>
            <a:noFill/>
          </a:ln>
        </p:spPr>
      </p:pic>
      <p:sp>
        <p:nvSpPr>
          <p:cNvPr id="2" name="Title 1">
            <a:extLst>
              <a:ext uri="{FF2B5EF4-FFF2-40B4-BE49-F238E27FC236}">
                <a16:creationId xmlns:a16="http://schemas.microsoft.com/office/drawing/2014/main" id="{740E8E33-9D71-4007-8C90-F7AE909382E3}"/>
              </a:ext>
            </a:extLst>
          </p:cNvPr>
          <p:cNvSpPr>
            <a:spLocks noGrp="1"/>
          </p:cNvSpPr>
          <p:nvPr>
            <p:ph type="ctrTitle"/>
          </p:nvPr>
        </p:nvSpPr>
        <p:spPr>
          <a:xfrm>
            <a:off x="0" y="1347312"/>
            <a:ext cx="5481566" cy="4163375"/>
          </a:xfrm>
        </p:spPr>
        <p:txBody>
          <a:bodyPr>
            <a:noAutofit/>
          </a:bodyPr>
          <a:lstStyle/>
          <a:p>
            <a:r>
              <a:rPr lang="en-CA" sz="4800" dirty="0">
                <a:latin typeface="Myriad Pro Light" panose="020B0403030403020204" pitchFamily="34" charset="0"/>
                <a:ea typeface="Roboto" panose="02000000000000000000" pitchFamily="2" charset="0"/>
                <a:cs typeface="Malayalam MN" pitchFamily="2" charset="0"/>
              </a:rPr>
              <a:t>Development of Power</a:t>
            </a:r>
          </a:p>
        </p:txBody>
      </p:sp>
      <p:sp>
        <p:nvSpPr>
          <p:cNvPr id="4" name="TextBox 3">
            <a:extLst>
              <a:ext uri="{FF2B5EF4-FFF2-40B4-BE49-F238E27FC236}">
                <a16:creationId xmlns:a16="http://schemas.microsoft.com/office/drawing/2014/main" id="{7ACAD711-E8C2-E746-7B39-42ACC146D9EB}"/>
              </a:ext>
            </a:extLst>
          </p:cNvPr>
          <p:cNvSpPr txBox="1"/>
          <p:nvPr/>
        </p:nvSpPr>
        <p:spPr>
          <a:xfrm>
            <a:off x="1862497" y="3498249"/>
            <a:ext cx="1756571" cy="400110"/>
          </a:xfrm>
          <a:prstGeom prst="rect">
            <a:avLst/>
          </a:prstGeom>
          <a:noFill/>
        </p:spPr>
        <p:txBody>
          <a:bodyPr wrap="none" rtlCol="0">
            <a:spAutoFit/>
          </a:bodyPr>
          <a:lstStyle/>
          <a:p>
            <a:r>
              <a:rPr lang="en-CA" sz="2000" b="1" dirty="0">
                <a:solidFill>
                  <a:srgbClr val="D62E46"/>
                </a:solidFill>
                <a:latin typeface="Myriad Pro Light" panose="020B0403030403020204"/>
              </a:rPr>
              <a:t>LESSON TWO:</a:t>
            </a:r>
          </a:p>
        </p:txBody>
      </p:sp>
      <p:sp>
        <p:nvSpPr>
          <p:cNvPr id="3" name="TextBox 2">
            <a:extLst>
              <a:ext uri="{FF2B5EF4-FFF2-40B4-BE49-F238E27FC236}">
                <a16:creationId xmlns:a16="http://schemas.microsoft.com/office/drawing/2014/main" id="{B90E4FAE-15BA-9789-196C-BBD5B95924FB}"/>
              </a:ext>
            </a:extLst>
          </p:cNvPr>
          <p:cNvSpPr txBox="1"/>
          <p:nvPr/>
        </p:nvSpPr>
        <p:spPr>
          <a:xfrm>
            <a:off x="130629" y="808703"/>
            <a:ext cx="4170181" cy="1077218"/>
          </a:xfrm>
          <a:prstGeom prst="rect">
            <a:avLst/>
          </a:prstGeom>
          <a:noFill/>
        </p:spPr>
        <p:txBody>
          <a:bodyPr wrap="none" rtlCol="0">
            <a:spAutoFit/>
          </a:bodyPr>
          <a:lstStyle/>
          <a:p>
            <a:r>
              <a:rPr lang="en-CA" sz="2200" i="1" dirty="0">
                <a:latin typeface="Myriad Pro Light" panose="020B0403030403020204" pitchFamily="34" charset="0"/>
                <a:ea typeface="Roboto" panose="02000000000000000000" pitchFamily="2" charset="0"/>
                <a:cs typeface="Malayalam MN" pitchFamily="2" charset="0"/>
              </a:rPr>
              <a:t>Teaching and Learning Resources </a:t>
            </a:r>
          </a:p>
          <a:p>
            <a:r>
              <a:rPr lang="en-CA" sz="2200" i="1" dirty="0">
                <a:latin typeface="Myriad Pro Light" panose="020B0403030403020204" pitchFamily="34" charset="0"/>
                <a:ea typeface="Roboto" panose="02000000000000000000" pitchFamily="2" charset="0"/>
                <a:cs typeface="Malayalam MN" pitchFamily="2" charset="0"/>
              </a:rPr>
              <a:t>to Prevent Identity-based Bullying</a:t>
            </a:r>
          </a:p>
          <a:p>
            <a:endParaRPr lang="en-CA" sz="2000" i="1" dirty="0"/>
          </a:p>
        </p:txBody>
      </p:sp>
    </p:spTree>
    <p:custDataLst>
      <p:tags r:id="rId1"/>
    </p:custDataLst>
    <p:extLst>
      <p:ext uri="{BB962C8B-B14F-4D97-AF65-F5344CB8AC3E}">
        <p14:creationId xmlns:p14="http://schemas.microsoft.com/office/powerpoint/2010/main" val="2228949366"/>
      </p:ext>
    </p:extLst>
  </p:cSld>
  <p:clrMapOvr>
    <a:masterClrMapping/>
  </p:clrMapOvr>
  <mc:AlternateContent xmlns:mc="http://schemas.openxmlformats.org/markup-compatibility/2006" xmlns:p14="http://schemas.microsoft.com/office/powerpoint/2010/main">
    <mc:Choice Requires="p14">
      <p:transition spd="slow" p14:dur="2000" advTm="4864"/>
    </mc:Choice>
    <mc:Fallback xmlns="">
      <p:transition spd="slow" advTm="4864"/>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EB11-CA8E-F6B0-BBAA-0E0273E5CF39}"/>
              </a:ext>
            </a:extLst>
          </p:cNvPr>
          <p:cNvSpPr>
            <a:spLocks noGrp="1"/>
          </p:cNvSpPr>
          <p:nvPr>
            <p:ph type="title"/>
          </p:nvPr>
        </p:nvSpPr>
        <p:spPr/>
        <p:txBody>
          <a:bodyPr/>
          <a:lstStyle/>
          <a:p>
            <a:r>
              <a:rPr lang="en-US" dirty="0">
                <a:latin typeface="Myriad Pro Light" panose="020B0403030403020204" pitchFamily="34" charset="0"/>
              </a:rPr>
              <a:t>Learning About Power</a:t>
            </a:r>
          </a:p>
        </p:txBody>
      </p:sp>
      <p:pic>
        <p:nvPicPr>
          <p:cNvPr id="6" name="Picture 5">
            <a:extLst>
              <a:ext uri="{FF2B5EF4-FFF2-40B4-BE49-F238E27FC236}">
                <a16:creationId xmlns:a16="http://schemas.microsoft.com/office/drawing/2014/main" id="{FAD97ADF-293A-0573-9F1C-2633BB8CD762}"/>
              </a:ext>
            </a:extLst>
          </p:cNvPr>
          <p:cNvPicPr>
            <a:picLocks noChangeAspect="1"/>
          </p:cNvPicPr>
          <p:nvPr/>
        </p:nvPicPr>
        <p:blipFill>
          <a:blip r:embed="rId6"/>
          <a:stretch>
            <a:fillRect/>
          </a:stretch>
        </p:blipFill>
        <p:spPr>
          <a:xfrm>
            <a:off x="6749121" y="311337"/>
            <a:ext cx="2042131" cy="2042131"/>
          </a:xfrm>
          <a:prstGeom prst="rect">
            <a:avLst/>
          </a:prstGeom>
        </p:spPr>
      </p:pic>
      <p:pic>
        <p:nvPicPr>
          <p:cNvPr id="9" name="Picture 8">
            <a:extLst>
              <a:ext uri="{FF2B5EF4-FFF2-40B4-BE49-F238E27FC236}">
                <a16:creationId xmlns:a16="http://schemas.microsoft.com/office/drawing/2014/main" id="{E6EFAF2D-CC2A-B0B2-39D9-6841AD1C6C73}"/>
              </a:ext>
            </a:extLst>
          </p:cNvPr>
          <p:cNvPicPr>
            <a:picLocks noChangeAspect="1"/>
          </p:cNvPicPr>
          <p:nvPr/>
        </p:nvPicPr>
        <p:blipFill>
          <a:blip r:embed="rId7"/>
          <a:stretch>
            <a:fillRect/>
          </a:stretch>
        </p:blipFill>
        <p:spPr>
          <a:xfrm>
            <a:off x="1251512" y="2487167"/>
            <a:ext cx="3054095" cy="3054095"/>
          </a:xfrm>
          <a:prstGeom prst="rect">
            <a:avLst/>
          </a:prstGeom>
        </p:spPr>
      </p:pic>
      <p:pic>
        <p:nvPicPr>
          <p:cNvPr id="10" name="Picture 9">
            <a:extLst>
              <a:ext uri="{FF2B5EF4-FFF2-40B4-BE49-F238E27FC236}">
                <a16:creationId xmlns:a16="http://schemas.microsoft.com/office/drawing/2014/main" id="{D14854E2-4AAF-820A-BB6B-7B8919997D86}"/>
              </a:ext>
            </a:extLst>
          </p:cNvPr>
          <p:cNvPicPr>
            <a:picLocks noChangeAspect="1"/>
          </p:cNvPicPr>
          <p:nvPr/>
        </p:nvPicPr>
        <p:blipFill>
          <a:blip r:embed="rId8"/>
          <a:stretch>
            <a:fillRect/>
          </a:stretch>
        </p:blipFill>
        <p:spPr>
          <a:xfrm>
            <a:off x="4305607" y="1861854"/>
            <a:ext cx="4304722" cy="4304722"/>
          </a:xfrm>
          <a:prstGeom prst="rect">
            <a:avLst/>
          </a:prstGeom>
        </p:spPr>
      </p:pic>
      <p:pic>
        <p:nvPicPr>
          <p:cNvPr id="11" name="Picture 10" descr="Logo, company name&#10;&#10;Description automatically generated">
            <a:extLst>
              <a:ext uri="{FF2B5EF4-FFF2-40B4-BE49-F238E27FC236}">
                <a16:creationId xmlns:a16="http://schemas.microsoft.com/office/drawing/2014/main" id="{20621F03-DE4F-4EA9-C9F4-7331F137E10F}"/>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36D120D8-292C-48A6-DDC3-AB1C6F103C9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93353052"/>
      </p:ext>
    </p:extLst>
  </p:cSld>
  <p:clrMapOvr>
    <a:masterClrMapping/>
  </p:clrMapOvr>
  <mc:AlternateContent xmlns:mc="http://schemas.openxmlformats.org/markup-compatibility/2006" xmlns:p14="http://schemas.microsoft.com/office/powerpoint/2010/main">
    <mc:Choice Requires="p14">
      <p:transition spd="slow" p14:dur="2000" advTm="56145"/>
    </mc:Choice>
    <mc:Fallback xmlns="">
      <p:transition spd="slow" advTm="5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EB11-CA8E-F6B0-BBAA-0E0273E5CF39}"/>
              </a:ext>
            </a:extLst>
          </p:cNvPr>
          <p:cNvSpPr>
            <a:spLocks noGrp="1"/>
          </p:cNvSpPr>
          <p:nvPr>
            <p:ph type="title"/>
          </p:nvPr>
        </p:nvSpPr>
        <p:spPr>
          <a:xfrm>
            <a:off x="395653" y="4841303"/>
            <a:ext cx="8354891" cy="930447"/>
          </a:xfrm>
        </p:spPr>
        <p:txBody>
          <a:bodyPr vert="horz" lIns="91440" tIns="45720" rIns="91440" bIns="45720" rtlCol="0" anchor="b">
            <a:normAutofit/>
          </a:bodyPr>
          <a:lstStyle/>
          <a:p>
            <a:pPr algn="ctr"/>
            <a:r>
              <a:rPr lang="en-US" sz="4700" dirty="0">
                <a:solidFill>
                  <a:srgbClr val="3280B6"/>
                </a:solidFill>
                <a:latin typeface="Myriad Pro Light" panose="020B0403030403020204" pitchFamily="34" charset="0"/>
              </a:rPr>
              <a:t>Learning About Power</a:t>
            </a:r>
          </a:p>
        </p:txBody>
      </p:sp>
      <p:pic>
        <p:nvPicPr>
          <p:cNvPr id="6" name="Picture 5">
            <a:extLst>
              <a:ext uri="{FF2B5EF4-FFF2-40B4-BE49-F238E27FC236}">
                <a16:creationId xmlns:a16="http://schemas.microsoft.com/office/drawing/2014/main" id="{834CC3EB-DA15-34C7-82DE-63F30848D418}"/>
              </a:ext>
            </a:extLst>
          </p:cNvPr>
          <p:cNvPicPr>
            <a:picLocks noChangeAspect="1"/>
          </p:cNvPicPr>
          <p:nvPr/>
        </p:nvPicPr>
        <p:blipFill>
          <a:blip r:embed="rId6"/>
          <a:stretch>
            <a:fillRect/>
          </a:stretch>
        </p:blipFill>
        <p:spPr>
          <a:xfrm>
            <a:off x="1805499" y="282250"/>
            <a:ext cx="2556241" cy="2556241"/>
          </a:xfrm>
          <a:prstGeom prst="rect">
            <a:avLst/>
          </a:prstGeom>
        </p:spPr>
      </p:pic>
      <p:pic>
        <p:nvPicPr>
          <p:cNvPr id="7" name="Picture 6">
            <a:extLst>
              <a:ext uri="{FF2B5EF4-FFF2-40B4-BE49-F238E27FC236}">
                <a16:creationId xmlns:a16="http://schemas.microsoft.com/office/drawing/2014/main" id="{F02C50B0-6469-22CA-909C-C857C1C8BAA9}"/>
              </a:ext>
            </a:extLst>
          </p:cNvPr>
          <p:cNvPicPr>
            <a:picLocks noChangeAspect="1"/>
          </p:cNvPicPr>
          <p:nvPr/>
        </p:nvPicPr>
        <p:blipFill>
          <a:blip r:embed="rId7"/>
          <a:stretch>
            <a:fillRect/>
          </a:stretch>
        </p:blipFill>
        <p:spPr>
          <a:xfrm>
            <a:off x="1956755" y="2783901"/>
            <a:ext cx="2253727" cy="2253727"/>
          </a:xfrm>
          <a:prstGeom prst="rect">
            <a:avLst/>
          </a:prstGeom>
        </p:spPr>
      </p:pic>
      <p:pic>
        <p:nvPicPr>
          <p:cNvPr id="8" name="Picture 7">
            <a:extLst>
              <a:ext uri="{FF2B5EF4-FFF2-40B4-BE49-F238E27FC236}">
                <a16:creationId xmlns:a16="http://schemas.microsoft.com/office/drawing/2014/main" id="{22AB0E3B-B7D8-5DE4-17E2-9BBCD8BC4AAA}"/>
              </a:ext>
            </a:extLst>
          </p:cNvPr>
          <p:cNvPicPr>
            <a:picLocks noChangeAspect="1"/>
          </p:cNvPicPr>
          <p:nvPr/>
        </p:nvPicPr>
        <p:blipFill>
          <a:blip r:embed="rId8"/>
          <a:stretch>
            <a:fillRect/>
          </a:stretch>
        </p:blipFill>
        <p:spPr>
          <a:xfrm>
            <a:off x="5040050" y="214517"/>
            <a:ext cx="2484718" cy="2484718"/>
          </a:xfrm>
          <a:prstGeom prst="rect">
            <a:avLst/>
          </a:prstGeom>
        </p:spPr>
      </p:pic>
      <p:pic>
        <p:nvPicPr>
          <p:cNvPr id="9" name="Picture 8" descr="Logo, company name&#10;&#10;Description automatically generated">
            <a:extLst>
              <a:ext uri="{FF2B5EF4-FFF2-40B4-BE49-F238E27FC236}">
                <a16:creationId xmlns:a16="http://schemas.microsoft.com/office/drawing/2014/main" id="{0353F428-1F56-6D49-C355-A04D913DE0B8}"/>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Picture 2">
            <a:extLst>
              <a:ext uri="{FF2B5EF4-FFF2-40B4-BE49-F238E27FC236}">
                <a16:creationId xmlns:a16="http://schemas.microsoft.com/office/drawing/2014/main" id="{C9B98779-6CAA-D2CF-F6BF-D420E0D1EE82}"/>
              </a:ext>
            </a:extLst>
          </p:cNvPr>
          <p:cNvPicPr>
            <a:picLocks noChangeAspect="1"/>
          </p:cNvPicPr>
          <p:nvPr/>
        </p:nvPicPr>
        <p:blipFill>
          <a:blip r:embed="rId10"/>
          <a:stretch>
            <a:fillRect/>
          </a:stretch>
        </p:blipFill>
        <p:spPr>
          <a:xfrm>
            <a:off x="5155545" y="2587576"/>
            <a:ext cx="2253727" cy="2253727"/>
          </a:xfrm>
          <a:prstGeom prst="rect">
            <a:avLst/>
          </a:prstGeom>
        </p:spPr>
      </p:pic>
      <p:pic>
        <p:nvPicPr>
          <p:cNvPr id="11" name="Audio 10">
            <a:hlinkClick r:id="" action="ppaction://media"/>
            <a:extLst>
              <a:ext uri="{FF2B5EF4-FFF2-40B4-BE49-F238E27FC236}">
                <a16:creationId xmlns:a16="http://schemas.microsoft.com/office/drawing/2014/main" id="{B58115B1-AA56-1187-12FC-E5BA18F2FF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77328629"/>
      </p:ext>
    </p:extLst>
  </p:cSld>
  <p:clrMapOvr>
    <a:masterClrMapping/>
  </p:clrMapOvr>
  <mc:AlternateContent xmlns:mc="http://schemas.openxmlformats.org/markup-compatibility/2006" xmlns:p14="http://schemas.microsoft.com/office/powerpoint/2010/main">
    <mc:Choice Requires="p14">
      <p:transition spd="slow" p14:dur="2000" advTm="32345"/>
    </mc:Choice>
    <mc:Fallback xmlns="">
      <p:transition spd="slow" advTm="3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Down Arrow 8">
            <a:extLst>
              <a:ext uri="{FF2B5EF4-FFF2-40B4-BE49-F238E27FC236}">
                <a16:creationId xmlns:a16="http://schemas.microsoft.com/office/drawing/2014/main" id="{BF3E794C-F898-416C-E48B-B3F193025B07}"/>
              </a:ext>
            </a:extLst>
          </p:cNvPr>
          <p:cNvSpPr/>
          <p:nvPr/>
        </p:nvSpPr>
        <p:spPr>
          <a:xfrm>
            <a:off x="6028316" y="3271381"/>
            <a:ext cx="704537" cy="833511"/>
          </a:xfrm>
          <a:prstGeom prst="down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FD6705-73A9-D500-9A94-53CE4D83913A}"/>
              </a:ext>
            </a:extLst>
          </p:cNvPr>
          <p:cNvPicPr>
            <a:picLocks noChangeAspect="1"/>
          </p:cNvPicPr>
          <p:nvPr/>
        </p:nvPicPr>
        <p:blipFill>
          <a:blip r:embed="rId6"/>
          <a:stretch>
            <a:fillRect/>
          </a:stretch>
        </p:blipFill>
        <p:spPr>
          <a:xfrm>
            <a:off x="4981973" y="4123040"/>
            <a:ext cx="2551553" cy="2551553"/>
          </a:xfrm>
          <a:prstGeom prst="rect">
            <a:avLst/>
          </a:prstGeom>
        </p:spPr>
      </p:pic>
      <p:pic>
        <p:nvPicPr>
          <p:cNvPr id="4" name="Picture 3">
            <a:extLst>
              <a:ext uri="{FF2B5EF4-FFF2-40B4-BE49-F238E27FC236}">
                <a16:creationId xmlns:a16="http://schemas.microsoft.com/office/drawing/2014/main" id="{1CD5CB5A-9DF1-BA99-4D8E-050CBF2816B8}"/>
              </a:ext>
            </a:extLst>
          </p:cNvPr>
          <p:cNvPicPr>
            <a:picLocks noChangeAspect="1"/>
          </p:cNvPicPr>
          <p:nvPr/>
        </p:nvPicPr>
        <p:blipFill>
          <a:blip r:embed="rId7"/>
          <a:stretch>
            <a:fillRect/>
          </a:stretch>
        </p:blipFill>
        <p:spPr>
          <a:xfrm>
            <a:off x="4799568" y="163960"/>
            <a:ext cx="3265040" cy="3265040"/>
          </a:xfrm>
          <a:prstGeom prst="rect">
            <a:avLst/>
          </a:prstGeom>
        </p:spPr>
      </p:pic>
      <p:pic>
        <p:nvPicPr>
          <p:cNvPr id="5" name="Picture 4">
            <a:extLst>
              <a:ext uri="{FF2B5EF4-FFF2-40B4-BE49-F238E27FC236}">
                <a16:creationId xmlns:a16="http://schemas.microsoft.com/office/drawing/2014/main" id="{9F6266E8-F313-5E8C-FF56-47B1BAA0A9C9}"/>
              </a:ext>
            </a:extLst>
          </p:cNvPr>
          <p:cNvPicPr>
            <a:picLocks noChangeAspect="1"/>
          </p:cNvPicPr>
          <p:nvPr/>
        </p:nvPicPr>
        <p:blipFill>
          <a:blip r:embed="rId8"/>
          <a:stretch>
            <a:fillRect/>
          </a:stretch>
        </p:blipFill>
        <p:spPr>
          <a:xfrm>
            <a:off x="502984" y="1547769"/>
            <a:ext cx="3447224" cy="3447224"/>
          </a:xfrm>
          <a:prstGeom prst="rect">
            <a:avLst/>
          </a:prstGeom>
        </p:spPr>
      </p:pic>
      <p:pic>
        <p:nvPicPr>
          <p:cNvPr id="10" name="Picture 9" descr="Logo, company name&#10;&#10;Description automatically generated">
            <a:extLst>
              <a:ext uri="{FF2B5EF4-FFF2-40B4-BE49-F238E27FC236}">
                <a16:creationId xmlns:a16="http://schemas.microsoft.com/office/drawing/2014/main" id="{14645E72-B497-CDED-4E78-46C9C9224FF0}"/>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2" name="Audio 1">
            <a:hlinkClick r:id="" action="ppaction://media"/>
            <a:extLst>
              <a:ext uri="{FF2B5EF4-FFF2-40B4-BE49-F238E27FC236}">
                <a16:creationId xmlns:a16="http://schemas.microsoft.com/office/drawing/2014/main" id="{8C83FCFC-0BC4-15F9-8A45-EE99B7F9618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50150334"/>
      </p:ext>
    </p:extLst>
  </p:cSld>
  <p:clrMapOvr>
    <a:masterClrMapping/>
  </p:clrMapOvr>
  <mc:AlternateContent xmlns:mc="http://schemas.openxmlformats.org/markup-compatibility/2006" xmlns:p14="http://schemas.microsoft.com/office/powerpoint/2010/main">
    <mc:Choice Requires="p14">
      <p:transition spd="slow" p14:dur="2000" advTm="42190"/>
    </mc:Choice>
    <mc:Fallback xmlns="">
      <p:transition spd="slow" advTm="4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0FC612-EDAB-7B0A-EC78-3A079BCC679D}"/>
              </a:ext>
            </a:extLst>
          </p:cNvPr>
          <p:cNvPicPr>
            <a:picLocks noChangeAspect="1"/>
          </p:cNvPicPr>
          <p:nvPr/>
        </p:nvPicPr>
        <p:blipFill>
          <a:blip r:embed="rId6"/>
          <a:stretch>
            <a:fillRect/>
          </a:stretch>
        </p:blipFill>
        <p:spPr>
          <a:xfrm>
            <a:off x="409511" y="1198244"/>
            <a:ext cx="3873627" cy="3873627"/>
          </a:xfrm>
          <a:prstGeom prst="rect">
            <a:avLst/>
          </a:prstGeom>
        </p:spPr>
      </p:pic>
      <p:pic>
        <p:nvPicPr>
          <p:cNvPr id="7" name="Picture 6">
            <a:extLst>
              <a:ext uri="{FF2B5EF4-FFF2-40B4-BE49-F238E27FC236}">
                <a16:creationId xmlns:a16="http://schemas.microsoft.com/office/drawing/2014/main" id="{CF8D44E6-9BDE-4ABD-2FB3-D442AF68A161}"/>
              </a:ext>
            </a:extLst>
          </p:cNvPr>
          <p:cNvPicPr>
            <a:picLocks noChangeAspect="1"/>
          </p:cNvPicPr>
          <p:nvPr/>
        </p:nvPicPr>
        <p:blipFill>
          <a:blip r:embed="rId7"/>
          <a:stretch>
            <a:fillRect/>
          </a:stretch>
        </p:blipFill>
        <p:spPr>
          <a:xfrm>
            <a:off x="5010276" y="1890837"/>
            <a:ext cx="3475356" cy="3475356"/>
          </a:xfrm>
          <a:prstGeom prst="rect">
            <a:avLst/>
          </a:prstGeom>
        </p:spPr>
      </p:pic>
      <p:pic>
        <p:nvPicPr>
          <p:cNvPr id="8" name="Picture 7" descr="Logo, company name&#10;&#10;Description automatically generated">
            <a:extLst>
              <a:ext uri="{FF2B5EF4-FFF2-40B4-BE49-F238E27FC236}">
                <a16:creationId xmlns:a16="http://schemas.microsoft.com/office/drawing/2014/main" id="{124774C2-DE86-2EC1-890B-BA682B827A5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B1A9F2E0-758C-4991-52FC-893B69F8B92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2124034"/>
      </p:ext>
    </p:extLst>
  </p:cSld>
  <p:clrMapOvr>
    <a:masterClrMapping/>
  </p:clrMapOvr>
  <mc:AlternateContent xmlns:mc="http://schemas.openxmlformats.org/markup-compatibility/2006" xmlns:p14="http://schemas.microsoft.com/office/powerpoint/2010/main">
    <mc:Choice Requires="p14">
      <p:transition spd="slow" p14:dur="2000" advTm="36257"/>
    </mc:Choice>
    <mc:Fallback xmlns="">
      <p:transition spd="slow" advTm="3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F2663D-A456-76BB-317C-BBE85F1A4F6F}"/>
              </a:ext>
            </a:extLst>
          </p:cNvPr>
          <p:cNvPicPr>
            <a:picLocks noChangeAspect="1"/>
          </p:cNvPicPr>
          <p:nvPr/>
        </p:nvPicPr>
        <p:blipFill>
          <a:blip r:embed="rId5"/>
          <a:stretch>
            <a:fillRect/>
          </a:stretch>
        </p:blipFill>
        <p:spPr>
          <a:xfrm>
            <a:off x="1143000" y="0"/>
            <a:ext cx="6858000" cy="6858000"/>
          </a:xfrm>
          <a:prstGeom prst="rect">
            <a:avLst/>
          </a:prstGeom>
        </p:spPr>
      </p:pic>
      <p:pic>
        <p:nvPicPr>
          <p:cNvPr id="6" name="Picture 5" descr="Logo, company name&#10;&#10;Description automatically generated">
            <a:extLst>
              <a:ext uri="{FF2B5EF4-FFF2-40B4-BE49-F238E27FC236}">
                <a16:creationId xmlns:a16="http://schemas.microsoft.com/office/drawing/2014/main" id="{C75FEB35-09BB-626C-C200-3D3A2703795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2" name="Audio 1">
            <a:hlinkClick r:id="" action="ppaction://media"/>
            <a:extLst>
              <a:ext uri="{FF2B5EF4-FFF2-40B4-BE49-F238E27FC236}">
                <a16:creationId xmlns:a16="http://schemas.microsoft.com/office/drawing/2014/main" id="{E3511EB5-6BC4-63EC-3F29-2299B99F9B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7266865"/>
      </p:ext>
    </p:extLst>
  </p:cSld>
  <p:clrMapOvr>
    <a:masterClrMapping/>
  </p:clrMapOvr>
  <mc:AlternateContent xmlns:mc="http://schemas.openxmlformats.org/markup-compatibility/2006" xmlns:p14="http://schemas.microsoft.com/office/powerpoint/2010/main">
    <mc:Choice Requires="p14">
      <p:transition spd="slow" p14:dur="2000" advTm="29663"/>
    </mc:Choice>
    <mc:Fallback xmlns="">
      <p:transition spd="slow" advTm="29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D4F5FC-4ACA-F071-3591-E226856679FE}"/>
              </a:ext>
            </a:extLst>
          </p:cNvPr>
          <p:cNvSpPr txBox="1"/>
          <p:nvPr/>
        </p:nvSpPr>
        <p:spPr>
          <a:xfrm>
            <a:off x="5116328" y="5515310"/>
            <a:ext cx="2009777" cy="830997"/>
          </a:xfrm>
          <a:prstGeom prst="rect">
            <a:avLst/>
          </a:prstGeom>
          <a:noFill/>
        </p:spPr>
        <p:txBody>
          <a:bodyPr wrap="square" rtlCol="0">
            <a:spAutoFit/>
          </a:bodyPr>
          <a:lstStyle/>
          <a:p>
            <a:pPr algn="ctr"/>
            <a:r>
              <a:rPr lang="en-US" sz="2400" dirty="0">
                <a:solidFill>
                  <a:srgbClr val="3280B6"/>
                </a:solidFill>
                <a:latin typeface="Myriad Pro Light" panose="020B0403030403020204"/>
              </a:rPr>
              <a:t>Dating violence</a:t>
            </a:r>
            <a:endParaRPr lang="en-US" sz="2800" dirty="0">
              <a:solidFill>
                <a:srgbClr val="3280B6"/>
              </a:solidFill>
              <a:latin typeface="Myriad Pro Light" panose="020B0403030403020204"/>
            </a:endParaRPr>
          </a:p>
        </p:txBody>
      </p:sp>
      <p:sp>
        <p:nvSpPr>
          <p:cNvPr id="5" name="TextBox 4">
            <a:extLst>
              <a:ext uri="{FF2B5EF4-FFF2-40B4-BE49-F238E27FC236}">
                <a16:creationId xmlns:a16="http://schemas.microsoft.com/office/drawing/2014/main" id="{9A292DEA-778C-D766-8A83-B4214EA8CBB8}"/>
              </a:ext>
            </a:extLst>
          </p:cNvPr>
          <p:cNvSpPr txBox="1"/>
          <p:nvPr/>
        </p:nvSpPr>
        <p:spPr>
          <a:xfrm>
            <a:off x="2017896" y="5515309"/>
            <a:ext cx="2009777" cy="830997"/>
          </a:xfrm>
          <a:prstGeom prst="rect">
            <a:avLst/>
          </a:prstGeom>
          <a:noFill/>
        </p:spPr>
        <p:txBody>
          <a:bodyPr wrap="square" rtlCol="0">
            <a:spAutoFit/>
          </a:bodyPr>
          <a:lstStyle/>
          <a:p>
            <a:pPr algn="ctr"/>
            <a:r>
              <a:rPr lang="en-US" sz="2400" dirty="0">
                <a:solidFill>
                  <a:srgbClr val="3280B6"/>
                </a:solidFill>
                <a:latin typeface="Myriad Pro Light" panose="020B0403030403020204"/>
              </a:rPr>
              <a:t>Sexual harassment</a:t>
            </a:r>
            <a:endParaRPr lang="en-US" sz="2800" dirty="0">
              <a:solidFill>
                <a:srgbClr val="3280B6"/>
              </a:solidFill>
              <a:latin typeface="Myriad Pro Light" panose="020B0403030403020204"/>
            </a:endParaRPr>
          </a:p>
        </p:txBody>
      </p:sp>
      <p:pic>
        <p:nvPicPr>
          <p:cNvPr id="8" name="Picture 7">
            <a:extLst>
              <a:ext uri="{FF2B5EF4-FFF2-40B4-BE49-F238E27FC236}">
                <a16:creationId xmlns:a16="http://schemas.microsoft.com/office/drawing/2014/main" id="{CF931102-22DC-0C93-F6F0-404F4A6D97A5}"/>
              </a:ext>
            </a:extLst>
          </p:cNvPr>
          <p:cNvPicPr>
            <a:picLocks noChangeAspect="1"/>
          </p:cNvPicPr>
          <p:nvPr/>
        </p:nvPicPr>
        <p:blipFill>
          <a:blip r:embed="rId6"/>
          <a:stretch>
            <a:fillRect/>
          </a:stretch>
        </p:blipFill>
        <p:spPr>
          <a:xfrm>
            <a:off x="2114108" y="3209586"/>
            <a:ext cx="2124837" cy="2124837"/>
          </a:xfrm>
          <a:prstGeom prst="rect">
            <a:avLst/>
          </a:prstGeom>
        </p:spPr>
      </p:pic>
      <p:pic>
        <p:nvPicPr>
          <p:cNvPr id="9" name="Picture 8">
            <a:extLst>
              <a:ext uri="{FF2B5EF4-FFF2-40B4-BE49-F238E27FC236}">
                <a16:creationId xmlns:a16="http://schemas.microsoft.com/office/drawing/2014/main" id="{97A1B583-4262-64B9-CE9F-3E9AE1DDBCCB}"/>
              </a:ext>
            </a:extLst>
          </p:cNvPr>
          <p:cNvPicPr>
            <a:picLocks noChangeAspect="1"/>
          </p:cNvPicPr>
          <p:nvPr/>
        </p:nvPicPr>
        <p:blipFill>
          <a:blip r:embed="rId7"/>
          <a:stretch>
            <a:fillRect/>
          </a:stretch>
        </p:blipFill>
        <p:spPr>
          <a:xfrm>
            <a:off x="3509581" y="490436"/>
            <a:ext cx="2124838" cy="2124838"/>
          </a:xfrm>
          <a:prstGeom prst="rect">
            <a:avLst/>
          </a:prstGeom>
        </p:spPr>
      </p:pic>
      <p:pic>
        <p:nvPicPr>
          <p:cNvPr id="10" name="Picture 9">
            <a:extLst>
              <a:ext uri="{FF2B5EF4-FFF2-40B4-BE49-F238E27FC236}">
                <a16:creationId xmlns:a16="http://schemas.microsoft.com/office/drawing/2014/main" id="{66911456-5722-0C56-D8A0-1D75D681F95C}"/>
              </a:ext>
            </a:extLst>
          </p:cNvPr>
          <p:cNvPicPr>
            <a:picLocks noChangeAspect="1"/>
          </p:cNvPicPr>
          <p:nvPr/>
        </p:nvPicPr>
        <p:blipFill>
          <a:blip r:embed="rId8"/>
          <a:stretch>
            <a:fillRect/>
          </a:stretch>
        </p:blipFill>
        <p:spPr>
          <a:xfrm>
            <a:off x="5116328" y="3180308"/>
            <a:ext cx="2124838" cy="2124838"/>
          </a:xfrm>
          <a:prstGeom prst="rect">
            <a:avLst/>
          </a:prstGeom>
        </p:spPr>
      </p:pic>
      <p:pic>
        <p:nvPicPr>
          <p:cNvPr id="11" name="Picture 10" descr="Logo, company name&#10;&#10;Description automatically generated">
            <a:extLst>
              <a:ext uri="{FF2B5EF4-FFF2-40B4-BE49-F238E27FC236}">
                <a16:creationId xmlns:a16="http://schemas.microsoft.com/office/drawing/2014/main" id="{1BA922BA-0E1D-4749-E1B3-50A6D9C8AD81}"/>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1A01A907-13C5-3DEE-ACEC-00F1820CAE3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64676247"/>
      </p:ext>
    </p:extLst>
  </p:cSld>
  <p:clrMapOvr>
    <a:masterClrMapping/>
  </p:clrMapOvr>
  <mc:AlternateContent xmlns:mc="http://schemas.openxmlformats.org/markup-compatibility/2006" xmlns:p14="http://schemas.microsoft.com/office/powerpoint/2010/main">
    <mc:Choice Requires="p14">
      <p:transition spd="slow" p14:dur="2000" advTm="47879"/>
    </mc:Choice>
    <mc:Fallback xmlns="">
      <p:transition spd="slow" advTm="47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FCC7-7B52-1691-3E14-FDA55B5E967E}"/>
              </a:ext>
            </a:extLst>
          </p:cNvPr>
          <p:cNvSpPr>
            <a:spLocks noGrp="1"/>
          </p:cNvSpPr>
          <p:nvPr>
            <p:ph type="title"/>
          </p:nvPr>
        </p:nvSpPr>
        <p:spPr/>
        <p:txBody>
          <a:bodyPr/>
          <a:lstStyle/>
          <a:p>
            <a:r>
              <a:rPr lang="en-US" dirty="0">
                <a:latin typeface="Myriad Pro Light" panose="020B0403030403020204" pitchFamily="34" charset="0"/>
              </a:rPr>
              <a:t>Using Power Across Relationships</a:t>
            </a:r>
          </a:p>
        </p:txBody>
      </p:sp>
      <p:sp>
        <p:nvSpPr>
          <p:cNvPr id="14" name="Down Arrow 13">
            <a:extLst>
              <a:ext uri="{FF2B5EF4-FFF2-40B4-BE49-F238E27FC236}">
                <a16:creationId xmlns:a16="http://schemas.microsoft.com/office/drawing/2014/main" id="{8FE27B30-B19B-E5CE-8248-21B797DEE51A}"/>
              </a:ext>
            </a:extLst>
          </p:cNvPr>
          <p:cNvSpPr/>
          <p:nvPr/>
        </p:nvSpPr>
        <p:spPr>
          <a:xfrm rot="16200000">
            <a:off x="2486715" y="3239853"/>
            <a:ext cx="704537" cy="833511"/>
          </a:xfrm>
          <a:prstGeom prst="downArrow">
            <a:avLst/>
          </a:prstGeom>
          <a:solidFill>
            <a:srgbClr val="32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708AFFF7-9A9D-90C1-8231-A01618361CA6}"/>
              </a:ext>
            </a:extLst>
          </p:cNvPr>
          <p:cNvSpPr/>
          <p:nvPr/>
        </p:nvSpPr>
        <p:spPr>
          <a:xfrm rot="16200000">
            <a:off x="5986903" y="3239145"/>
            <a:ext cx="704537" cy="833511"/>
          </a:xfrm>
          <a:prstGeom prst="downArrow">
            <a:avLst/>
          </a:prstGeom>
          <a:solidFill>
            <a:srgbClr val="32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91B974F-C621-78A1-D63F-6DE3684AB6A4}"/>
              </a:ext>
            </a:extLst>
          </p:cNvPr>
          <p:cNvPicPr>
            <a:picLocks noChangeAspect="1"/>
          </p:cNvPicPr>
          <p:nvPr/>
        </p:nvPicPr>
        <p:blipFill>
          <a:blip r:embed="rId6"/>
          <a:stretch>
            <a:fillRect/>
          </a:stretch>
        </p:blipFill>
        <p:spPr>
          <a:xfrm>
            <a:off x="3521640" y="2496039"/>
            <a:ext cx="1931403" cy="1931403"/>
          </a:xfrm>
          <a:prstGeom prst="rect">
            <a:avLst/>
          </a:prstGeom>
        </p:spPr>
      </p:pic>
      <p:pic>
        <p:nvPicPr>
          <p:cNvPr id="6" name="Picture 5">
            <a:extLst>
              <a:ext uri="{FF2B5EF4-FFF2-40B4-BE49-F238E27FC236}">
                <a16:creationId xmlns:a16="http://schemas.microsoft.com/office/drawing/2014/main" id="{23B7F356-DB85-92D9-A7FE-93036D203DF3}"/>
              </a:ext>
            </a:extLst>
          </p:cNvPr>
          <p:cNvPicPr>
            <a:picLocks noChangeAspect="1"/>
          </p:cNvPicPr>
          <p:nvPr/>
        </p:nvPicPr>
        <p:blipFill>
          <a:blip r:embed="rId7"/>
          <a:stretch>
            <a:fillRect/>
          </a:stretch>
        </p:blipFill>
        <p:spPr>
          <a:xfrm>
            <a:off x="223757" y="2440674"/>
            <a:ext cx="2042131" cy="2042131"/>
          </a:xfrm>
          <a:prstGeom prst="rect">
            <a:avLst/>
          </a:prstGeom>
        </p:spPr>
      </p:pic>
      <p:pic>
        <p:nvPicPr>
          <p:cNvPr id="7" name="Picture 6">
            <a:extLst>
              <a:ext uri="{FF2B5EF4-FFF2-40B4-BE49-F238E27FC236}">
                <a16:creationId xmlns:a16="http://schemas.microsoft.com/office/drawing/2014/main" id="{0FA42D01-0774-5C08-7EDA-6EE080C803ED}"/>
              </a:ext>
            </a:extLst>
          </p:cNvPr>
          <p:cNvPicPr>
            <a:picLocks noChangeAspect="1"/>
          </p:cNvPicPr>
          <p:nvPr/>
        </p:nvPicPr>
        <p:blipFill>
          <a:blip r:embed="rId8"/>
          <a:stretch>
            <a:fillRect/>
          </a:stretch>
        </p:blipFill>
        <p:spPr>
          <a:xfrm>
            <a:off x="7019162" y="2357967"/>
            <a:ext cx="2124838" cy="2124838"/>
          </a:xfrm>
          <a:prstGeom prst="rect">
            <a:avLst/>
          </a:prstGeom>
        </p:spPr>
      </p:pic>
      <p:pic>
        <p:nvPicPr>
          <p:cNvPr id="9" name="Picture 8" descr="Logo, company name&#10;&#10;Description automatically generated">
            <a:extLst>
              <a:ext uri="{FF2B5EF4-FFF2-40B4-BE49-F238E27FC236}">
                <a16:creationId xmlns:a16="http://schemas.microsoft.com/office/drawing/2014/main" id="{8148F5E4-1C3B-93EC-BEF5-DC8686C6BFD1}"/>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4" name="Audio 3">
            <a:hlinkClick r:id="" action="ppaction://media"/>
            <a:extLst>
              <a:ext uri="{FF2B5EF4-FFF2-40B4-BE49-F238E27FC236}">
                <a16:creationId xmlns:a16="http://schemas.microsoft.com/office/drawing/2014/main" id="{D206C0CA-EBB4-A015-B1AF-E13545DC217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5279282"/>
      </p:ext>
    </p:extLst>
  </p:cSld>
  <p:clrMapOvr>
    <a:masterClrMapping/>
  </p:clrMapOvr>
  <mc:AlternateContent xmlns:mc="http://schemas.openxmlformats.org/markup-compatibility/2006" xmlns:p14="http://schemas.microsoft.com/office/powerpoint/2010/main">
    <mc:Choice Requires="p14">
      <p:transition spd="slow" p14:dur="2000" advTm="18660"/>
    </mc:Choice>
    <mc:Fallback xmlns="">
      <p:transition spd="slow" advTm="1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3911-9660-06AB-ECD1-3B9F64014605}"/>
              </a:ext>
            </a:extLst>
          </p:cNvPr>
          <p:cNvSpPr>
            <a:spLocks noGrp="1"/>
          </p:cNvSpPr>
          <p:nvPr>
            <p:ph type="title"/>
          </p:nvPr>
        </p:nvSpPr>
        <p:spPr>
          <a:xfrm>
            <a:off x="479160" y="390525"/>
            <a:ext cx="8182230" cy="1510301"/>
          </a:xfrm>
        </p:spPr>
        <p:txBody>
          <a:bodyPr vert="horz" lIns="91440" tIns="45720" rIns="91440" bIns="45720" rtlCol="0" anchor="ctr">
            <a:normAutofit/>
          </a:bodyPr>
          <a:lstStyle/>
          <a:p>
            <a:pPr algn="ctr"/>
            <a:r>
              <a:rPr lang="en-US" sz="5700" kern="1200" dirty="0">
                <a:latin typeface="Myriad Pro Light" panose="020B0403030403020204" pitchFamily="34" charset="0"/>
              </a:rPr>
              <a:t>Identity-based Bullying</a:t>
            </a:r>
          </a:p>
        </p:txBody>
      </p:sp>
      <p:pic>
        <p:nvPicPr>
          <p:cNvPr id="3" name="Picture 2"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C8DC1009-C878-BB0E-6C64-0FD33716758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2267" y="2587036"/>
            <a:ext cx="8259465" cy="2704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5DC7AB70-4712-81D5-F19B-D5D5458A1872}"/>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4" name="Audio 3">
            <a:hlinkClick r:id="" action="ppaction://media"/>
            <a:extLst>
              <a:ext uri="{FF2B5EF4-FFF2-40B4-BE49-F238E27FC236}">
                <a16:creationId xmlns:a16="http://schemas.microsoft.com/office/drawing/2014/main" id="{CFADF85E-0E43-4090-D6E4-7670DF15E43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71254444"/>
      </p:ext>
    </p:extLst>
  </p:cSld>
  <p:clrMapOvr>
    <a:masterClrMapping/>
  </p:clrMapOvr>
  <mc:AlternateContent xmlns:mc="http://schemas.openxmlformats.org/markup-compatibility/2006" xmlns:p14="http://schemas.microsoft.com/office/powerpoint/2010/main">
    <mc:Choice Requires="p14">
      <p:transition spd="slow" p14:dur="2000" advTm="50398"/>
    </mc:Choice>
    <mc:Fallback xmlns="">
      <p:transition spd="slow" advTm="5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0A69-0659-89EA-B4D0-61FC630D3A36}"/>
              </a:ext>
            </a:extLst>
          </p:cNvPr>
          <p:cNvSpPr>
            <a:spLocks noGrp="1"/>
          </p:cNvSpPr>
          <p:nvPr>
            <p:ph type="title"/>
          </p:nvPr>
        </p:nvSpPr>
        <p:spPr>
          <a:xfrm>
            <a:off x="384119" y="648256"/>
            <a:ext cx="7709978" cy="1027249"/>
          </a:xfrm>
        </p:spPr>
        <p:txBody>
          <a:bodyPr vert="horz" lIns="91440" tIns="45720" rIns="91440" bIns="45720" rtlCol="0" anchor="b">
            <a:normAutofit/>
          </a:bodyPr>
          <a:lstStyle/>
          <a:p>
            <a:r>
              <a:rPr lang="en-US" sz="4200" kern="1200" dirty="0">
                <a:latin typeface="Myriad Pro Light" panose="020B0403030403020204" pitchFamily="34" charset="0"/>
              </a:rPr>
              <a:t>Identity Formation</a:t>
            </a:r>
          </a:p>
        </p:txBody>
      </p:sp>
      <p:pic>
        <p:nvPicPr>
          <p:cNvPr id="4" name="Picture 3">
            <a:extLst>
              <a:ext uri="{FF2B5EF4-FFF2-40B4-BE49-F238E27FC236}">
                <a16:creationId xmlns:a16="http://schemas.microsoft.com/office/drawing/2014/main" id="{819BD22A-35DC-DF19-3E93-769C785B958F}"/>
              </a:ext>
            </a:extLst>
          </p:cNvPr>
          <p:cNvPicPr>
            <a:picLocks noChangeAspect="1"/>
          </p:cNvPicPr>
          <p:nvPr/>
        </p:nvPicPr>
        <p:blipFill>
          <a:blip r:embed="rId6"/>
          <a:stretch>
            <a:fillRect/>
          </a:stretch>
        </p:blipFill>
        <p:spPr>
          <a:xfrm>
            <a:off x="5313478" y="480461"/>
            <a:ext cx="1663019" cy="1663019"/>
          </a:xfrm>
          <a:prstGeom prst="rect">
            <a:avLst/>
          </a:prstGeom>
        </p:spPr>
      </p:pic>
      <p:pic>
        <p:nvPicPr>
          <p:cNvPr id="7" name="Picture 6">
            <a:extLst>
              <a:ext uri="{FF2B5EF4-FFF2-40B4-BE49-F238E27FC236}">
                <a16:creationId xmlns:a16="http://schemas.microsoft.com/office/drawing/2014/main" id="{49C6382C-B5D1-78C9-7B46-5238A5B40433}"/>
              </a:ext>
            </a:extLst>
          </p:cNvPr>
          <p:cNvPicPr>
            <a:picLocks noChangeAspect="1"/>
          </p:cNvPicPr>
          <p:nvPr/>
        </p:nvPicPr>
        <p:blipFill>
          <a:blip r:embed="rId7"/>
          <a:stretch>
            <a:fillRect/>
          </a:stretch>
        </p:blipFill>
        <p:spPr>
          <a:xfrm>
            <a:off x="1214102" y="2081239"/>
            <a:ext cx="3264677" cy="3264677"/>
          </a:xfrm>
          <a:prstGeom prst="rect">
            <a:avLst/>
          </a:prstGeom>
        </p:spPr>
      </p:pic>
      <p:pic>
        <p:nvPicPr>
          <p:cNvPr id="8" name="Picture 7" descr="Logo, company name&#10;&#10;Description automatically generated">
            <a:extLst>
              <a:ext uri="{FF2B5EF4-FFF2-40B4-BE49-F238E27FC236}">
                <a16:creationId xmlns:a16="http://schemas.microsoft.com/office/drawing/2014/main" id="{3C006A39-4F73-C0B8-C732-12094A44435D}"/>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2" name="Picture 11" descr="Icon&#10;&#10;Description automatically generated">
            <a:extLst>
              <a:ext uri="{FF2B5EF4-FFF2-40B4-BE49-F238E27FC236}">
                <a16:creationId xmlns:a16="http://schemas.microsoft.com/office/drawing/2014/main" id="{6E3DF5C4-9520-A2D5-C21E-8E4979316B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65" y="2242508"/>
            <a:ext cx="1663019" cy="1663019"/>
          </a:xfrm>
          <a:prstGeom prst="rect">
            <a:avLst/>
          </a:prstGeom>
        </p:spPr>
      </p:pic>
      <p:pic>
        <p:nvPicPr>
          <p:cNvPr id="13" name="Picture 12" descr="Icon&#10;&#10;Description automatically generated">
            <a:extLst>
              <a:ext uri="{FF2B5EF4-FFF2-40B4-BE49-F238E27FC236}">
                <a16:creationId xmlns:a16="http://schemas.microsoft.com/office/drawing/2014/main" id="{02A347BD-C32C-2888-F326-135636669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99" y="3829944"/>
            <a:ext cx="1663019" cy="1663019"/>
          </a:xfrm>
          <a:prstGeom prst="rect">
            <a:avLst/>
          </a:prstGeom>
        </p:spPr>
      </p:pic>
      <p:pic>
        <p:nvPicPr>
          <p:cNvPr id="16" name="Picture 15" descr="Icon&#10;&#10;Description automatically generated">
            <a:extLst>
              <a:ext uri="{FF2B5EF4-FFF2-40B4-BE49-F238E27FC236}">
                <a16:creationId xmlns:a16="http://schemas.microsoft.com/office/drawing/2014/main" id="{9064086F-269F-D509-3AFC-463BBB67C7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5187" y="2242507"/>
            <a:ext cx="1663019" cy="1663019"/>
          </a:xfrm>
          <a:prstGeom prst="rect">
            <a:avLst/>
          </a:prstGeom>
        </p:spPr>
      </p:pic>
      <p:pic>
        <p:nvPicPr>
          <p:cNvPr id="18" name="Picture 17" descr="Icon&#10;&#10;Description automatically generated">
            <a:extLst>
              <a:ext uri="{FF2B5EF4-FFF2-40B4-BE49-F238E27FC236}">
                <a16:creationId xmlns:a16="http://schemas.microsoft.com/office/drawing/2014/main" id="{0C23E309-F010-BE9C-CCA0-1D3A980600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3748" y="2242507"/>
            <a:ext cx="1686464" cy="1686464"/>
          </a:xfrm>
          <a:prstGeom prst="rect">
            <a:avLst/>
          </a:prstGeom>
        </p:spPr>
      </p:pic>
      <p:pic>
        <p:nvPicPr>
          <p:cNvPr id="19" name="Picture 18" descr="Icon&#10;&#10;Description automatically generated">
            <a:extLst>
              <a:ext uri="{FF2B5EF4-FFF2-40B4-BE49-F238E27FC236}">
                <a16:creationId xmlns:a16="http://schemas.microsoft.com/office/drawing/2014/main" id="{B893AE4A-D312-4DA2-65C9-CC630E12B9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4468" y="3928971"/>
            <a:ext cx="1686464" cy="1686464"/>
          </a:xfrm>
          <a:prstGeom prst="rect">
            <a:avLst/>
          </a:prstGeom>
        </p:spPr>
      </p:pic>
      <p:pic>
        <p:nvPicPr>
          <p:cNvPr id="22" name="Picture 21" descr="Icon&#10;&#10;Description automatically generated">
            <a:extLst>
              <a:ext uri="{FF2B5EF4-FFF2-40B4-BE49-F238E27FC236}">
                <a16:creationId xmlns:a16="http://schemas.microsoft.com/office/drawing/2014/main" id="{CF82F355-1E67-5915-49AF-273101CF8E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633" y="3329973"/>
            <a:ext cx="1686464" cy="1686464"/>
          </a:xfrm>
          <a:prstGeom prst="rect">
            <a:avLst/>
          </a:prstGeom>
        </p:spPr>
      </p:pic>
      <p:pic>
        <p:nvPicPr>
          <p:cNvPr id="23" name="Picture 22" descr="Icon&#10;&#10;Description automatically generated">
            <a:extLst>
              <a:ext uri="{FF2B5EF4-FFF2-40B4-BE49-F238E27FC236}">
                <a16:creationId xmlns:a16="http://schemas.microsoft.com/office/drawing/2014/main" id="{88B861BF-784D-CDE7-10B1-90DFF67C0A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3478" y="2486741"/>
            <a:ext cx="1686464" cy="1686464"/>
          </a:xfrm>
          <a:prstGeom prst="rect">
            <a:avLst/>
          </a:prstGeom>
        </p:spPr>
      </p:pic>
      <p:pic>
        <p:nvPicPr>
          <p:cNvPr id="6" name="Audio 5">
            <a:hlinkClick r:id="" action="ppaction://media"/>
            <a:extLst>
              <a:ext uri="{FF2B5EF4-FFF2-40B4-BE49-F238E27FC236}">
                <a16:creationId xmlns:a16="http://schemas.microsoft.com/office/drawing/2014/main" id="{2CD25D5D-5BF2-7923-C4B1-09576078AC4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64226668"/>
      </p:ext>
    </p:extLst>
  </p:cSld>
  <p:clrMapOvr>
    <a:masterClrMapping/>
  </p:clrMapOvr>
  <mc:AlternateContent xmlns:mc="http://schemas.openxmlformats.org/markup-compatibility/2006" xmlns:p14="http://schemas.microsoft.com/office/powerpoint/2010/main">
    <mc:Choice Requires="p14">
      <p:transition spd="slow" p14:dur="2000" advTm="56462"/>
    </mc:Choice>
    <mc:Fallback xmlns="">
      <p:transition spd="slow" advTm="5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F3B0C946-EBA9-4D13-CC50-41AF2CAEE93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E7E80905-883D-E67D-FE25-2324CD51B328}"/>
              </a:ext>
            </a:extLst>
          </p:cNvPr>
          <p:cNvPicPr>
            <a:picLocks noChangeAspect="1"/>
          </p:cNvPicPr>
          <p:nvPr/>
        </p:nvPicPr>
        <p:blipFill>
          <a:blip r:embed="rId7"/>
          <a:stretch>
            <a:fillRect/>
          </a:stretch>
        </p:blipFill>
        <p:spPr>
          <a:xfrm>
            <a:off x="1476756" y="537564"/>
            <a:ext cx="6117336" cy="5536692"/>
          </a:xfrm>
          <a:prstGeom prst="rect">
            <a:avLst/>
          </a:prstGeom>
        </p:spPr>
      </p:pic>
      <p:sp>
        <p:nvSpPr>
          <p:cNvPr id="3" name="Rectangle 2">
            <a:extLst>
              <a:ext uri="{FF2B5EF4-FFF2-40B4-BE49-F238E27FC236}">
                <a16:creationId xmlns:a16="http://schemas.microsoft.com/office/drawing/2014/main" id="{C89691E4-D28D-E3C9-A3F0-6EBDB5F4A921}"/>
              </a:ext>
            </a:extLst>
          </p:cNvPr>
          <p:cNvSpPr/>
          <p:nvPr/>
        </p:nvSpPr>
        <p:spPr>
          <a:xfrm>
            <a:off x="2404532" y="778933"/>
            <a:ext cx="216746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Audio 4">
            <a:hlinkClick r:id="" action="ppaction://media"/>
            <a:extLst>
              <a:ext uri="{FF2B5EF4-FFF2-40B4-BE49-F238E27FC236}">
                <a16:creationId xmlns:a16="http://schemas.microsoft.com/office/drawing/2014/main" id="{23477C46-01E8-4B8D-2E91-F34D0CCE77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60254819"/>
      </p:ext>
    </p:extLst>
  </p:cSld>
  <p:clrMapOvr>
    <a:masterClrMapping/>
  </p:clrMapOvr>
  <mc:AlternateContent xmlns:mc="http://schemas.openxmlformats.org/markup-compatibility/2006" xmlns:p14="http://schemas.microsoft.com/office/powerpoint/2010/main">
    <mc:Choice Requires="p14">
      <p:transition spd="slow" p14:dur="2000" advTm="59292"/>
    </mc:Choice>
    <mc:Fallback xmlns="">
      <p:transition spd="slow" advTm="5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1187850" y="5264775"/>
            <a:ext cx="67682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Land Acknowledgement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469E0173-61D3-2D81-307B-D109794CFE63}"/>
              </a:ext>
            </a:extLst>
          </p:cNvPr>
          <p:cNvSpPr/>
          <p:nvPr/>
        </p:nvSpPr>
        <p:spPr>
          <a:xfrm rot="16200000">
            <a:off x="3858397" y="2397758"/>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895CE"/>
              </a:solidFill>
            </a:endParaRPr>
          </a:p>
        </p:txBody>
      </p:sp>
      <p:pic>
        <p:nvPicPr>
          <p:cNvPr id="3" name="Picture 2">
            <a:extLst>
              <a:ext uri="{FF2B5EF4-FFF2-40B4-BE49-F238E27FC236}">
                <a16:creationId xmlns:a16="http://schemas.microsoft.com/office/drawing/2014/main" id="{509B30EF-6B52-68EE-61E7-8DD7BDB2A21A}"/>
              </a:ext>
            </a:extLst>
          </p:cNvPr>
          <p:cNvPicPr>
            <a:picLocks noChangeAspect="1"/>
          </p:cNvPicPr>
          <p:nvPr/>
        </p:nvPicPr>
        <p:blipFill>
          <a:blip r:embed="rId6"/>
          <a:stretch>
            <a:fillRect/>
          </a:stretch>
        </p:blipFill>
        <p:spPr>
          <a:xfrm>
            <a:off x="2310066" y="1922767"/>
            <a:ext cx="1136983" cy="1136983"/>
          </a:xfrm>
          <a:prstGeom prst="rect">
            <a:avLst/>
          </a:prstGeom>
        </p:spPr>
      </p:pic>
      <p:pic>
        <p:nvPicPr>
          <p:cNvPr id="4" name="Picture 3">
            <a:extLst>
              <a:ext uri="{FF2B5EF4-FFF2-40B4-BE49-F238E27FC236}">
                <a16:creationId xmlns:a16="http://schemas.microsoft.com/office/drawing/2014/main" id="{391F459A-6BA5-8DC6-4FDE-619F02235354}"/>
              </a:ext>
            </a:extLst>
          </p:cNvPr>
          <p:cNvPicPr>
            <a:picLocks noChangeAspect="1"/>
          </p:cNvPicPr>
          <p:nvPr/>
        </p:nvPicPr>
        <p:blipFill>
          <a:blip r:embed="rId6"/>
          <a:stretch>
            <a:fillRect/>
          </a:stretch>
        </p:blipFill>
        <p:spPr>
          <a:xfrm>
            <a:off x="5477771" y="1551555"/>
            <a:ext cx="1136983" cy="1136983"/>
          </a:xfrm>
          <a:prstGeom prst="rect">
            <a:avLst/>
          </a:prstGeom>
        </p:spPr>
      </p:pic>
      <p:pic>
        <p:nvPicPr>
          <p:cNvPr id="5" name="Picture 4">
            <a:extLst>
              <a:ext uri="{FF2B5EF4-FFF2-40B4-BE49-F238E27FC236}">
                <a16:creationId xmlns:a16="http://schemas.microsoft.com/office/drawing/2014/main" id="{45BFE4D4-B932-CD4E-B737-C5F6801178BA}"/>
              </a:ext>
            </a:extLst>
          </p:cNvPr>
          <p:cNvPicPr>
            <a:picLocks noChangeAspect="1"/>
          </p:cNvPicPr>
          <p:nvPr/>
        </p:nvPicPr>
        <p:blipFill>
          <a:blip r:embed="rId6"/>
          <a:stretch>
            <a:fillRect/>
          </a:stretch>
        </p:blipFill>
        <p:spPr>
          <a:xfrm>
            <a:off x="7780845" y="1987327"/>
            <a:ext cx="1136983" cy="1136983"/>
          </a:xfrm>
          <a:prstGeom prst="rect">
            <a:avLst/>
          </a:prstGeom>
        </p:spPr>
      </p:pic>
      <p:pic>
        <p:nvPicPr>
          <p:cNvPr id="8" name="Picture 7">
            <a:extLst>
              <a:ext uri="{FF2B5EF4-FFF2-40B4-BE49-F238E27FC236}">
                <a16:creationId xmlns:a16="http://schemas.microsoft.com/office/drawing/2014/main" id="{5A7CBCF1-656D-31A5-50FA-207BFBD345F3}"/>
              </a:ext>
            </a:extLst>
          </p:cNvPr>
          <p:cNvPicPr>
            <a:picLocks noChangeAspect="1"/>
          </p:cNvPicPr>
          <p:nvPr/>
        </p:nvPicPr>
        <p:blipFill>
          <a:blip r:embed="rId6"/>
          <a:stretch>
            <a:fillRect/>
          </a:stretch>
        </p:blipFill>
        <p:spPr>
          <a:xfrm>
            <a:off x="7990271" y="2901535"/>
            <a:ext cx="1136983" cy="1136983"/>
          </a:xfrm>
          <a:prstGeom prst="rect">
            <a:avLst/>
          </a:prstGeom>
        </p:spPr>
      </p:pic>
      <p:pic>
        <p:nvPicPr>
          <p:cNvPr id="12" name="Picture 11">
            <a:extLst>
              <a:ext uri="{FF2B5EF4-FFF2-40B4-BE49-F238E27FC236}">
                <a16:creationId xmlns:a16="http://schemas.microsoft.com/office/drawing/2014/main" id="{F021B058-6F86-E111-1861-67E0E732CD89}"/>
              </a:ext>
            </a:extLst>
          </p:cNvPr>
          <p:cNvPicPr>
            <a:picLocks noChangeAspect="1"/>
          </p:cNvPicPr>
          <p:nvPr/>
        </p:nvPicPr>
        <p:blipFill>
          <a:blip r:embed="rId6"/>
          <a:stretch>
            <a:fillRect/>
          </a:stretch>
        </p:blipFill>
        <p:spPr>
          <a:xfrm>
            <a:off x="6334230" y="4294910"/>
            <a:ext cx="1136983" cy="1136983"/>
          </a:xfrm>
          <a:prstGeom prst="rect">
            <a:avLst/>
          </a:prstGeom>
        </p:spPr>
      </p:pic>
      <p:pic>
        <p:nvPicPr>
          <p:cNvPr id="13" name="Picture 12">
            <a:extLst>
              <a:ext uri="{FF2B5EF4-FFF2-40B4-BE49-F238E27FC236}">
                <a16:creationId xmlns:a16="http://schemas.microsoft.com/office/drawing/2014/main" id="{5D3F0931-7C99-950E-5406-37D0612C7489}"/>
              </a:ext>
            </a:extLst>
          </p:cNvPr>
          <p:cNvPicPr>
            <a:picLocks noChangeAspect="1"/>
          </p:cNvPicPr>
          <p:nvPr/>
        </p:nvPicPr>
        <p:blipFill>
          <a:blip r:embed="rId6"/>
          <a:stretch>
            <a:fillRect/>
          </a:stretch>
        </p:blipFill>
        <p:spPr>
          <a:xfrm>
            <a:off x="5607574" y="3801065"/>
            <a:ext cx="1136983" cy="1136983"/>
          </a:xfrm>
          <a:prstGeom prst="rect">
            <a:avLst/>
          </a:prstGeom>
        </p:spPr>
      </p:pic>
      <p:pic>
        <p:nvPicPr>
          <p:cNvPr id="14" name="Picture 13" descr="Logo, company name&#10;&#10;Description automatically generated">
            <a:extLst>
              <a:ext uri="{FF2B5EF4-FFF2-40B4-BE49-F238E27FC236}">
                <a16:creationId xmlns:a16="http://schemas.microsoft.com/office/drawing/2014/main" id="{A1233BB5-AC4C-BFA9-B310-940832B9EB6A}"/>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5" name="Picture 14">
            <a:extLst>
              <a:ext uri="{FF2B5EF4-FFF2-40B4-BE49-F238E27FC236}">
                <a16:creationId xmlns:a16="http://schemas.microsoft.com/office/drawing/2014/main" id="{BB020F20-6344-649F-4ADB-284E9804378E}"/>
              </a:ext>
            </a:extLst>
          </p:cNvPr>
          <p:cNvPicPr>
            <a:picLocks noChangeAspect="1"/>
          </p:cNvPicPr>
          <p:nvPr/>
        </p:nvPicPr>
        <p:blipFill>
          <a:blip r:embed="rId8"/>
          <a:stretch>
            <a:fillRect/>
          </a:stretch>
        </p:blipFill>
        <p:spPr>
          <a:xfrm>
            <a:off x="544976" y="2366300"/>
            <a:ext cx="1013934" cy="1018520"/>
          </a:xfrm>
          <a:prstGeom prst="rect">
            <a:avLst/>
          </a:prstGeom>
        </p:spPr>
      </p:pic>
      <p:pic>
        <p:nvPicPr>
          <p:cNvPr id="16" name="Picture 15">
            <a:extLst>
              <a:ext uri="{FF2B5EF4-FFF2-40B4-BE49-F238E27FC236}">
                <a16:creationId xmlns:a16="http://schemas.microsoft.com/office/drawing/2014/main" id="{3C9D6487-57AA-3FFD-6D49-A10BDFD56255}"/>
              </a:ext>
            </a:extLst>
          </p:cNvPr>
          <p:cNvPicPr>
            <a:picLocks noChangeAspect="1"/>
          </p:cNvPicPr>
          <p:nvPr/>
        </p:nvPicPr>
        <p:blipFill>
          <a:blip r:embed="rId8"/>
          <a:stretch>
            <a:fillRect/>
          </a:stretch>
        </p:blipFill>
        <p:spPr>
          <a:xfrm>
            <a:off x="6744557" y="1582466"/>
            <a:ext cx="1013934" cy="1018520"/>
          </a:xfrm>
          <a:prstGeom prst="rect">
            <a:avLst/>
          </a:prstGeom>
        </p:spPr>
      </p:pic>
      <p:pic>
        <p:nvPicPr>
          <p:cNvPr id="24" name="Picture 23">
            <a:extLst>
              <a:ext uri="{FF2B5EF4-FFF2-40B4-BE49-F238E27FC236}">
                <a16:creationId xmlns:a16="http://schemas.microsoft.com/office/drawing/2014/main" id="{4E7E5041-3111-0DBE-E29F-16378DA1F62F}"/>
              </a:ext>
            </a:extLst>
          </p:cNvPr>
          <p:cNvPicPr>
            <a:picLocks noChangeAspect="1"/>
          </p:cNvPicPr>
          <p:nvPr/>
        </p:nvPicPr>
        <p:blipFill>
          <a:blip r:embed="rId8"/>
          <a:stretch>
            <a:fillRect/>
          </a:stretch>
        </p:blipFill>
        <p:spPr>
          <a:xfrm>
            <a:off x="5457559" y="2673926"/>
            <a:ext cx="841272" cy="845077"/>
          </a:xfrm>
          <a:prstGeom prst="rect">
            <a:avLst/>
          </a:prstGeom>
        </p:spPr>
      </p:pic>
      <p:pic>
        <p:nvPicPr>
          <p:cNvPr id="25" name="Picture 24">
            <a:extLst>
              <a:ext uri="{FF2B5EF4-FFF2-40B4-BE49-F238E27FC236}">
                <a16:creationId xmlns:a16="http://schemas.microsoft.com/office/drawing/2014/main" id="{CCBDF693-9488-F2FB-F411-2F889D01006D}"/>
              </a:ext>
            </a:extLst>
          </p:cNvPr>
          <p:cNvPicPr>
            <a:picLocks noChangeAspect="1"/>
          </p:cNvPicPr>
          <p:nvPr/>
        </p:nvPicPr>
        <p:blipFill>
          <a:blip r:embed="rId8"/>
          <a:stretch>
            <a:fillRect/>
          </a:stretch>
        </p:blipFill>
        <p:spPr>
          <a:xfrm>
            <a:off x="7544828" y="4327763"/>
            <a:ext cx="1013934" cy="1018520"/>
          </a:xfrm>
          <a:prstGeom prst="rect">
            <a:avLst/>
          </a:prstGeom>
        </p:spPr>
      </p:pic>
      <p:pic>
        <p:nvPicPr>
          <p:cNvPr id="27" name="Picture 26">
            <a:extLst>
              <a:ext uri="{FF2B5EF4-FFF2-40B4-BE49-F238E27FC236}">
                <a16:creationId xmlns:a16="http://schemas.microsoft.com/office/drawing/2014/main" id="{C8BC7062-2CE6-F54E-CC12-8F652A90F8C2}"/>
              </a:ext>
            </a:extLst>
          </p:cNvPr>
          <p:cNvPicPr>
            <a:picLocks noChangeAspect="1"/>
          </p:cNvPicPr>
          <p:nvPr/>
        </p:nvPicPr>
        <p:blipFill>
          <a:blip r:embed="rId9"/>
          <a:stretch>
            <a:fillRect/>
          </a:stretch>
        </p:blipFill>
        <p:spPr>
          <a:xfrm>
            <a:off x="1233908" y="2491258"/>
            <a:ext cx="2194560" cy="2194560"/>
          </a:xfrm>
          <a:prstGeom prst="rect">
            <a:avLst/>
          </a:prstGeom>
        </p:spPr>
      </p:pic>
      <p:pic>
        <p:nvPicPr>
          <p:cNvPr id="28" name="Picture 27">
            <a:extLst>
              <a:ext uri="{FF2B5EF4-FFF2-40B4-BE49-F238E27FC236}">
                <a16:creationId xmlns:a16="http://schemas.microsoft.com/office/drawing/2014/main" id="{BDFCD6B5-7C8A-9550-938D-6405C7ADA0A8}"/>
              </a:ext>
            </a:extLst>
          </p:cNvPr>
          <p:cNvPicPr>
            <a:picLocks noChangeAspect="1"/>
          </p:cNvPicPr>
          <p:nvPr/>
        </p:nvPicPr>
        <p:blipFill>
          <a:blip r:embed="rId9"/>
          <a:stretch>
            <a:fillRect/>
          </a:stretch>
        </p:blipFill>
        <p:spPr>
          <a:xfrm>
            <a:off x="6231569" y="2380498"/>
            <a:ext cx="2194560" cy="2194560"/>
          </a:xfrm>
          <a:prstGeom prst="rect">
            <a:avLst/>
          </a:prstGeom>
        </p:spPr>
      </p:pic>
      <p:pic>
        <p:nvPicPr>
          <p:cNvPr id="9" name="Audio 8">
            <a:hlinkClick r:id="" action="ppaction://media"/>
            <a:extLst>
              <a:ext uri="{FF2B5EF4-FFF2-40B4-BE49-F238E27FC236}">
                <a16:creationId xmlns:a16="http://schemas.microsoft.com/office/drawing/2014/main" id="{7E3E2AE5-5A96-3421-9B07-4F8E62B992B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93145356"/>
      </p:ext>
    </p:extLst>
  </p:cSld>
  <p:clrMapOvr>
    <a:masterClrMapping/>
  </p:clrMapOvr>
  <mc:AlternateContent xmlns:mc="http://schemas.openxmlformats.org/markup-compatibility/2006" xmlns:p14="http://schemas.microsoft.com/office/powerpoint/2010/main">
    <mc:Choice Requires="p14">
      <p:transition spd="slow" p14:dur="2000" advTm="5913"/>
    </mc:Choice>
    <mc:Fallback xmlns="">
      <p:transition spd="slow" advTm="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Down Arrow 25">
            <a:extLst>
              <a:ext uri="{FF2B5EF4-FFF2-40B4-BE49-F238E27FC236}">
                <a16:creationId xmlns:a16="http://schemas.microsoft.com/office/drawing/2014/main" id="{79182C25-07FC-861D-676C-497AB675ECBC}"/>
              </a:ext>
            </a:extLst>
          </p:cNvPr>
          <p:cNvSpPr/>
          <p:nvPr/>
        </p:nvSpPr>
        <p:spPr>
          <a:xfrm rot="16200000">
            <a:off x="3927150" y="2412319"/>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88D2C1C-5BED-E714-70D2-503412FAF562}"/>
              </a:ext>
            </a:extLst>
          </p:cNvPr>
          <p:cNvPicPr>
            <a:picLocks noChangeAspect="1"/>
          </p:cNvPicPr>
          <p:nvPr/>
        </p:nvPicPr>
        <p:blipFill>
          <a:blip r:embed="rId6"/>
          <a:stretch>
            <a:fillRect/>
          </a:stretch>
        </p:blipFill>
        <p:spPr>
          <a:xfrm>
            <a:off x="5668103" y="1926798"/>
            <a:ext cx="3209544" cy="3209544"/>
          </a:xfrm>
          <a:prstGeom prst="rect">
            <a:avLst/>
          </a:prstGeom>
        </p:spPr>
      </p:pic>
      <p:pic>
        <p:nvPicPr>
          <p:cNvPr id="4" name="Picture 3">
            <a:extLst>
              <a:ext uri="{FF2B5EF4-FFF2-40B4-BE49-F238E27FC236}">
                <a16:creationId xmlns:a16="http://schemas.microsoft.com/office/drawing/2014/main" id="{B54CD9E5-DD46-BD45-D76F-2D2D5749E777}"/>
              </a:ext>
            </a:extLst>
          </p:cNvPr>
          <p:cNvPicPr>
            <a:picLocks noChangeAspect="1"/>
          </p:cNvPicPr>
          <p:nvPr/>
        </p:nvPicPr>
        <p:blipFill>
          <a:blip r:embed="rId7"/>
          <a:stretch>
            <a:fillRect/>
          </a:stretch>
        </p:blipFill>
        <p:spPr>
          <a:xfrm>
            <a:off x="444951" y="2005384"/>
            <a:ext cx="2759765" cy="2759765"/>
          </a:xfrm>
          <a:prstGeom prst="rect">
            <a:avLst/>
          </a:prstGeom>
        </p:spPr>
      </p:pic>
      <p:pic>
        <p:nvPicPr>
          <p:cNvPr id="5" name="Picture 4" descr="Logo, company name&#10;&#10;Description automatically generated">
            <a:extLst>
              <a:ext uri="{FF2B5EF4-FFF2-40B4-BE49-F238E27FC236}">
                <a16:creationId xmlns:a16="http://schemas.microsoft.com/office/drawing/2014/main" id="{337AC120-CFA9-7D4B-560C-24A8D98D6F97}"/>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2" name="Audio 1">
            <a:hlinkClick r:id="" action="ppaction://media"/>
            <a:extLst>
              <a:ext uri="{FF2B5EF4-FFF2-40B4-BE49-F238E27FC236}">
                <a16:creationId xmlns:a16="http://schemas.microsoft.com/office/drawing/2014/main" id="{BC4DD924-2B23-D754-3257-5B6CC3A798F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85409482"/>
      </p:ext>
    </p:extLst>
  </p:cSld>
  <p:clrMapOvr>
    <a:masterClrMapping/>
  </p:clrMapOvr>
  <mc:AlternateContent xmlns:mc="http://schemas.openxmlformats.org/markup-compatibility/2006" xmlns:p14="http://schemas.microsoft.com/office/powerpoint/2010/main">
    <mc:Choice Requires="p14">
      <p:transition spd="slow" p14:dur="2000" advTm="9508"/>
    </mc:Choice>
    <mc:Fallback xmlns="">
      <p:transition spd="slow" advTm="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A6AACDC-0C34-9F32-1F65-005CFB703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733" y="0"/>
            <a:ext cx="6214533" cy="6214533"/>
          </a:xfrm>
          <a:prstGeom prst="rect">
            <a:avLst/>
          </a:prstGeom>
        </p:spPr>
      </p:pic>
      <p:pic>
        <p:nvPicPr>
          <p:cNvPr id="4" name="Audio 3">
            <a:hlinkClick r:id="" action="ppaction://media"/>
            <a:extLst>
              <a:ext uri="{FF2B5EF4-FFF2-40B4-BE49-F238E27FC236}">
                <a16:creationId xmlns:a16="http://schemas.microsoft.com/office/drawing/2014/main" id="{33962AA2-1F5D-EFC5-4060-40C53FD4C3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60379419"/>
      </p:ext>
    </p:extLst>
  </p:cSld>
  <p:clrMapOvr>
    <a:masterClrMapping/>
  </p:clrMapOvr>
  <mc:AlternateContent xmlns:mc="http://schemas.openxmlformats.org/markup-compatibility/2006" xmlns:p14="http://schemas.microsoft.com/office/powerpoint/2010/main">
    <mc:Choice Requires="p14">
      <p:transition spd="slow" p14:dur="2000" advTm="34644"/>
    </mc:Choice>
    <mc:Fallback xmlns="">
      <p:transition spd="slow" advTm="3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1024;p25">
            <a:extLst>
              <a:ext uri="{FF2B5EF4-FFF2-40B4-BE49-F238E27FC236}">
                <a16:creationId xmlns:a16="http://schemas.microsoft.com/office/drawing/2014/main" id="{DEE3CDED-7B1D-4052-186D-7E51CB77BE68}"/>
              </a:ext>
            </a:extLst>
          </p:cNvPr>
          <p:cNvSpPr/>
          <p:nvPr/>
        </p:nvSpPr>
        <p:spPr>
          <a:xfrm>
            <a:off x="314322" y="2128565"/>
            <a:ext cx="2386370" cy="2471737"/>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935;p23">
            <a:extLst>
              <a:ext uri="{FF2B5EF4-FFF2-40B4-BE49-F238E27FC236}">
                <a16:creationId xmlns:a16="http://schemas.microsoft.com/office/drawing/2014/main" id="{057608F4-050A-83D4-3CC7-94EA7EA59CF5}"/>
              </a:ext>
            </a:extLst>
          </p:cNvPr>
          <p:cNvSpPr txBox="1"/>
          <p:nvPr/>
        </p:nvSpPr>
        <p:spPr>
          <a:xfrm>
            <a:off x="446574" y="3134920"/>
            <a:ext cx="2121804"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400" dirty="0">
                <a:solidFill>
                  <a:schemeClr val="lt1"/>
                </a:solidFill>
                <a:latin typeface="Myriad Pro Light" panose="020B0403030403020204" pitchFamily="34" charset="0"/>
                <a:ea typeface="Fira Sans SemiBold"/>
                <a:cs typeface="Fira Sans SemiBold"/>
                <a:sym typeface="Fira Sans SemiBold"/>
              </a:rPr>
              <a:t>Exploring Gender and Sexual Identities</a:t>
            </a:r>
            <a:endParaRPr sz="2400" dirty="0">
              <a:solidFill>
                <a:schemeClr val="lt1"/>
              </a:solidFill>
              <a:latin typeface="Myriad Pro Light" panose="020B0403030403020204" pitchFamily="34" charset="0"/>
              <a:ea typeface="Fira Sans SemiBold"/>
              <a:cs typeface="Fira Sans SemiBold"/>
              <a:sym typeface="Fira Sans SemiBold"/>
            </a:endParaRPr>
          </a:p>
        </p:txBody>
      </p:sp>
      <p:sp>
        <p:nvSpPr>
          <p:cNvPr id="15" name="Google Shape;1024;p25">
            <a:extLst>
              <a:ext uri="{FF2B5EF4-FFF2-40B4-BE49-F238E27FC236}">
                <a16:creationId xmlns:a16="http://schemas.microsoft.com/office/drawing/2014/main" id="{756F384D-E3C0-6F16-BFA6-442B75F66828}"/>
              </a:ext>
            </a:extLst>
          </p:cNvPr>
          <p:cNvSpPr/>
          <p:nvPr/>
        </p:nvSpPr>
        <p:spPr>
          <a:xfrm>
            <a:off x="3501217" y="2238348"/>
            <a:ext cx="2386370" cy="2359486"/>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6" name="Google Shape;935;p23">
            <a:extLst>
              <a:ext uri="{FF2B5EF4-FFF2-40B4-BE49-F238E27FC236}">
                <a16:creationId xmlns:a16="http://schemas.microsoft.com/office/drawing/2014/main" id="{DEC228E0-B622-A8C9-7A09-F9D87AB22045}"/>
              </a:ext>
            </a:extLst>
          </p:cNvPr>
          <p:cNvSpPr txBox="1"/>
          <p:nvPr/>
        </p:nvSpPr>
        <p:spPr>
          <a:xfrm>
            <a:off x="3433096" y="3116456"/>
            <a:ext cx="2565409"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400" dirty="0">
                <a:solidFill>
                  <a:schemeClr val="lt1"/>
                </a:solidFill>
                <a:latin typeface="Myriad Pro Light" panose="020B0403030403020204" pitchFamily="34" charset="0"/>
                <a:ea typeface="Fira Sans SemiBold"/>
                <a:cs typeface="Fira Sans SemiBold"/>
                <a:sym typeface="Fira Sans SemiBold"/>
              </a:rPr>
              <a:t>Peer</a:t>
            </a:r>
          </a:p>
          <a:p>
            <a:pPr marL="0" lvl="0" indent="0" algn="ctr" rtl="0">
              <a:spcBef>
                <a:spcPts val="0"/>
              </a:spcBef>
              <a:spcAft>
                <a:spcPts val="0"/>
              </a:spcAft>
              <a:buNone/>
            </a:pPr>
            <a:r>
              <a:rPr lang="en-US" sz="2400" dirty="0">
                <a:solidFill>
                  <a:schemeClr val="lt1"/>
                </a:solidFill>
                <a:latin typeface="Myriad Pro Light" panose="020B0403030403020204" pitchFamily="34" charset="0"/>
                <a:ea typeface="Fira Sans SemiBold"/>
                <a:cs typeface="Fira Sans SemiBold"/>
                <a:sym typeface="Fira Sans SemiBold"/>
              </a:rPr>
              <a:t>Groups</a:t>
            </a:r>
            <a:endParaRPr sz="2400" dirty="0">
              <a:solidFill>
                <a:schemeClr val="lt1"/>
              </a:solidFill>
              <a:latin typeface="Myriad Pro Light" panose="020B0403030403020204" pitchFamily="34" charset="0"/>
              <a:ea typeface="Fira Sans SemiBold"/>
              <a:cs typeface="Fira Sans SemiBold"/>
              <a:sym typeface="Fira Sans SemiBold"/>
            </a:endParaRPr>
          </a:p>
        </p:txBody>
      </p:sp>
      <p:sp>
        <p:nvSpPr>
          <p:cNvPr id="23" name="Left-Right Arrow 22">
            <a:extLst>
              <a:ext uri="{FF2B5EF4-FFF2-40B4-BE49-F238E27FC236}">
                <a16:creationId xmlns:a16="http://schemas.microsoft.com/office/drawing/2014/main" id="{D6E19798-024E-B767-D091-710E5ECFD234}"/>
              </a:ext>
            </a:extLst>
          </p:cNvPr>
          <p:cNvSpPr/>
          <p:nvPr/>
        </p:nvSpPr>
        <p:spPr>
          <a:xfrm>
            <a:off x="2340865" y="3127424"/>
            <a:ext cx="1552982" cy="500063"/>
          </a:xfrm>
          <a:prstGeom prst="lef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024;p25">
            <a:extLst>
              <a:ext uri="{FF2B5EF4-FFF2-40B4-BE49-F238E27FC236}">
                <a16:creationId xmlns:a16="http://schemas.microsoft.com/office/drawing/2014/main" id="{D77F0BFE-66CA-C658-031A-F05E28CE5ECC}"/>
              </a:ext>
            </a:extLst>
          </p:cNvPr>
          <p:cNvSpPr/>
          <p:nvPr/>
        </p:nvSpPr>
        <p:spPr>
          <a:xfrm>
            <a:off x="6443310" y="2126098"/>
            <a:ext cx="2565409" cy="2471736"/>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 name="Google Shape;935;p23">
            <a:extLst>
              <a:ext uri="{FF2B5EF4-FFF2-40B4-BE49-F238E27FC236}">
                <a16:creationId xmlns:a16="http://schemas.microsoft.com/office/drawing/2014/main" id="{FCFD86C9-A516-FEA5-3C70-2D1E410BFA66}"/>
              </a:ext>
            </a:extLst>
          </p:cNvPr>
          <p:cNvSpPr txBox="1"/>
          <p:nvPr/>
        </p:nvSpPr>
        <p:spPr>
          <a:xfrm>
            <a:off x="6481343" y="3090131"/>
            <a:ext cx="2565409"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400" dirty="0">
                <a:solidFill>
                  <a:schemeClr val="lt1"/>
                </a:solidFill>
                <a:latin typeface="Myriad Pro Light" panose="020B0403030403020204" pitchFamily="34" charset="0"/>
                <a:ea typeface="Fira Sans SemiBold"/>
                <a:cs typeface="Fira Sans SemiBold"/>
                <a:sym typeface="Fira Sans SemiBold"/>
              </a:rPr>
              <a:t>Identity-based Bullying</a:t>
            </a:r>
            <a:endParaRPr sz="2400" dirty="0">
              <a:solidFill>
                <a:schemeClr val="lt1"/>
              </a:solidFill>
              <a:latin typeface="Myriad Pro Light" panose="020B0403030403020204" pitchFamily="34" charset="0"/>
              <a:ea typeface="Fira Sans SemiBold"/>
              <a:cs typeface="Fira Sans SemiBold"/>
              <a:sym typeface="Fira Sans SemiBold"/>
            </a:endParaRPr>
          </a:p>
        </p:txBody>
      </p:sp>
      <p:sp>
        <p:nvSpPr>
          <p:cNvPr id="29" name="Left-Right Arrow 28">
            <a:extLst>
              <a:ext uri="{FF2B5EF4-FFF2-40B4-BE49-F238E27FC236}">
                <a16:creationId xmlns:a16="http://schemas.microsoft.com/office/drawing/2014/main" id="{75F97D4B-9AAB-76AD-DF09-03A9D34F128A}"/>
              </a:ext>
            </a:extLst>
          </p:cNvPr>
          <p:cNvSpPr/>
          <p:nvPr/>
        </p:nvSpPr>
        <p:spPr>
          <a:xfrm>
            <a:off x="5331864" y="3194974"/>
            <a:ext cx="1552982" cy="500063"/>
          </a:xfrm>
          <a:prstGeom prst="lef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78655E03-7445-0C6E-58D9-F415F9B62B8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1" name="Audio 10">
            <a:hlinkClick r:id="" action="ppaction://media"/>
            <a:extLst>
              <a:ext uri="{FF2B5EF4-FFF2-40B4-BE49-F238E27FC236}">
                <a16:creationId xmlns:a16="http://schemas.microsoft.com/office/drawing/2014/main" id="{41FDF081-9C90-8DBA-B8C2-BD3AE27FDF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01108497"/>
      </p:ext>
    </p:extLst>
  </p:cSld>
  <p:clrMapOvr>
    <a:masterClrMapping/>
  </p:clrMapOvr>
  <mc:AlternateContent xmlns:mc="http://schemas.openxmlformats.org/markup-compatibility/2006" xmlns:p14="http://schemas.microsoft.com/office/powerpoint/2010/main">
    <mc:Choice Requires="p14">
      <p:transition spd="slow" p14:dur="2000" advTm="70170"/>
    </mc:Choice>
    <mc:Fallback xmlns="">
      <p:transition spd="slow" advTm="7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6" grpId="0" animBg="1"/>
      <p:bldP spid="7" grpId="0"/>
      <p:bldP spid="15" grpId="0" animBg="1"/>
      <p:bldP spid="16" grpId="0"/>
      <p:bldP spid="23" grpId="0" animBg="1"/>
      <p:bldP spid="24" grpId="0" animBg="1"/>
      <p:bldP spid="25"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9D5FB6-6BE2-C268-680B-19AD085D8021}"/>
              </a:ext>
            </a:extLst>
          </p:cNvPr>
          <p:cNvPicPr>
            <a:picLocks noChangeAspect="1"/>
          </p:cNvPicPr>
          <p:nvPr/>
        </p:nvPicPr>
        <p:blipFill>
          <a:blip r:embed="rId6"/>
          <a:stretch>
            <a:fillRect/>
          </a:stretch>
        </p:blipFill>
        <p:spPr>
          <a:xfrm>
            <a:off x="706690" y="1243584"/>
            <a:ext cx="4109085" cy="4109085"/>
          </a:xfrm>
          <a:prstGeom prst="rect">
            <a:avLst/>
          </a:prstGeom>
        </p:spPr>
      </p:pic>
      <p:pic>
        <p:nvPicPr>
          <p:cNvPr id="8" name="Picture 7" descr="Logo, company name&#10;&#10;Description automatically generated">
            <a:extLst>
              <a:ext uri="{FF2B5EF4-FFF2-40B4-BE49-F238E27FC236}">
                <a16:creationId xmlns:a16="http://schemas.microsoft.com/office/drawing/2014/main" id="{3F9D68DA-FECF-BDA6-E106-A04E4CFA06F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9" name="Picture 8">
            <a:extLst>
              <a:ext uri="{FF2B5EF4-FFF2-40B4-BE49-F238E27FC236}">
                <a16:creationId xmlns:a16="http://schemas.microsoft.com/office/drawing/2014/main" id="{9AEEF823-D4AE-ADBB-84DA-11942EE51D30}"/>
              </a:ext>
            </a:extLst>
          </p:cNvPr>
          <p:cNvPicPr>
            <a:picLocks noChangeAspect="1"/>
          </p:cNvPicPr>
          <p:nvPr/>
        </p:nvPicPr>
        <p:blipFill>
          <a:blip r:embed="rId8"/>
          <a:stretch>
            <a:fillRect/>
          </a:stretch>
        </p:blipFill>
        <p:spPr>
          <a:xfrm>
            <a:off x="5016942" y="1390045"/>
            <a:ext cx="3962465" cy="3962465"/>
          </a:xfrm>
          <a:prstGeom prst="rect">
            <a:avLst/>
          </a:prstGeom>
        </p:spPr>
      </p:pic>
      <p:pic>
        <p:nvPicPr>
          <p:cNvPr id="5" name="Audio 4">
            <a:hlinkClick r:id="" action="ppaction://media"/>
            <a:extLst>
              <a:ext uri="{FF2B5EF4-FFF2-40B4-BE49-F238E27FC236}">
                <a16:creationId xmlns:a16="http://schemas.microsoft.com/office/drawing/2014/main" id="{FAC40C41-3644-C75E-8BAA-2C6AB7B3097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96523663"/>
      </p:ext>
    </p:extLst>
  </p:cSld>
  <p:clrMapOvr>
    <a:masterClrMapping/>
  </p:clrMapOvr>
  <mc:AlternateContent xmlns:mc="http://schemas.openxmlformats.org/markup-compatibility/2006" xmlns:p14="http://schemas.microsoft.com/office/powerpoint/2010/main">
    <mc:Choice Requires="p14">
      <p:transition spd="slow" p14:dur="2000" advTm="44391"/>
    </mc:Choice>
    <mc:Fallback xmlns="">
      <p:transition spd="slow" advTm="4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02F15C39-6F88-BCDA-1F8D-0601B4E55442}"/>
              </a:ext>
            </a:extLst>
          </p:cNvPr>
          <p:cNvSpPr/>
          <p:nvPr/>
        </p:nvSpPr>
        <p:spPr>
          <a:xfrm>
            <a:off x="2443163" y="3600450"/>
            <a:ext cx="1671637" cy="457200"/>
          </a:xfrm>
          <a:prstGeom prs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AF5E649C-D647-D422-8152-CD859B42C67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Picture 2">
            <a:extLst>
              <a:ext uri="{FF2B5EF4-FFF2-40B4-BE49-F238E27FC236}">
                <a16:creationId xmlns:a16="http://schemas.microsoft.com/office/drawing/2014/main" id="{F493C8F8-9C0A-1BA9-5449-B493591A13FC}"/>
              </a:ext>
            </a:extLst>
          </p:cNvPr>
          <p:cNvPicPr>
            <a:picLocks noChangeAspect="1"/>
          </p:cNvPicPr>
          <p:nvPr/>
        </p:nvPicPr>
        <p:blipFill>
          <a:blip r:embed="rId7"/>
          <a:stretch>
            <a:fillRect/>
          </a:stretch>
        </p:blipFill>
        <p:spPr>
          <a:xfrm>
            <a:off x="4821461" y="1771556"/>
            <a:ext cx="3870291" cy="3870291"/>
          </a:xfrm>
          <a:prstGeom prst="rect">
            <a:avLst/>
          </a:prstGeom>
        </p:spPr>
      </p:pic>
      <p:pic>
        <p:nvPicPr>
          <p:cNvPr id="4" name="Picture 3">
            <a:extLst>
              <a:ext uri="{FF2B5EF4-FFF2-40B4-BE49-F238E27FC236}">
                <a16:creationId xmlns:a16="http://schemas.microsoft.com/office/drawing/2014/main" id="{B2AE062E-4D0F-EEB1-7666-72365FAF5C04}"/>
              </a:ext>
            </a:extLst>
          </p:cNvPr>
          <p:cNvPicPr>
            <a:picLocks noChangeAspect="1"/>
          </p:cNvPicPr>
          <p:nvPr/>
        </p:nvPicPr>
        <p:blipFill>
          <a:blip r:embed="rId8"/>
          <a:stretch>
            <a:fillRect/>
          </a:stretch>
        </p:blipFill>
        <p:spPr>
          <a:xfrm>
            <a:off x="528156" y="2816352"/>
            <a:ext cx="2161364" cy="2161364"/>
          </a:xfrm>
          <a:prstGeom prst="rect">
            <a:avLst/>
          </a:prstGeom>
        </p:spPr>
      </p:pic>
      <p:pic>
        <p:nvPicPr>
          <p:cNvPr id="8" name="Audio 7">
            <a:hlinkClick r:id="" action="ppaction://media"/>
            <a:extLst>
              <a:ext uri="{FF2B5EF4-FFF2-40B4-BE49-F238E27FC236}">
                <a16:creationId xmlns:a16="http://schemas.microsoft.com/office/drawing/2014/main" id="{E1A0DD83-2365-AFE3-0889-75739DAF42C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10306159"/>
      </p:ext>
    </p:extLst>
  </p:cSld>
  <p:clrMapOvr>
    <a:masterClrMapping/>
  </p:clrMapOvr>
  <mc:AlternateContent xmlns:mc="http://schemas.openxmlformats.org/markup-compatibility/2006" xmlns:p14="http://schemas.microsoft.com/office/powerpoint/2010/main">
    <mc:Choice Requires="p14">
      <p:transition spd="slow" p14:dur="2000" advTm="42300"/>
    </mc:Choice>
    <mc:Fallback xmlns="">
      <p:transition spd="slow" advTm="4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2978687" y="315677"/>
            <a:ext cx="5921444" cy="1406033"/>
            <a:chOff x="3631882" y="768949"/>
            <a:chExt cx="4907208"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5" name="Google Shape;2032;p39">
              <a:extLst>
                <a:ext uri="{FF2B5EF4-FFF2-40B4-BE49-F238E27FC236}">
                  <a16:creationId xmlns:a16="http://schemas.microsoft.com/office/drawing/2014/main" id="{3EDB233A-3032-E28C-BA43-A58009EFF419}"/>
                </a:ext>
              </a:extLst>
            </p:cNvPr>
            <p:cNvSpPr/>
            <p:nvPr/>
          </p:nvSpPr>
          <p:spPr>
            <a:xfrm>
              <a:off x="3631882" y="899065"/>
              <a:ext cx="940118" cy="84556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solidFill>
                  <a:latin typeface="Myriad Pro Light" panose="020B0403030403020204" pitchFamily="34" charset="0"/>
                  <a:ea typeface="Fira Sans"/>
                  <a:cs typeface="Malayalam MN" pitchFamily="2" charset="0"/>
                  <a:sym typeface="Fira Sans"/>
                </a:rPr>
                <a:t>1</a:t>
              </a:r>
              <a:endParaRPr sz="2400" dirty="0">
                <a:solidFill>
                  <a:schemeClr val="bg1"/>
                </a:solidFill>
                <a:latin typeface="Myriad Pro Light" panose="020B0403030403020204" pitchFamily="34" charset="0"/>
                <a:cs typeface="Malayalam MN" pitchFamily="2" charset="0"/>
              </a:endParaRP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234803" y="557169"/>
            <a:ext cx="3733540"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Some youth learn to use power negatively.</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2978686" y="1797353"/>
            <a:ext cx="5921443" cy="1523151"/>
            <a:chOff x="3631882" y="768949"/>
            <a:chExt cx="4907208"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 name="Google Shape;2032;p39">
              <a:extLst>
                <a:ext uri="{FF2B5EF4-FFF2-40B4-BE49-F238E27FC236}">
                  <a16:creationId xmlns:a16="http://schemas.microsoft.com/office/drawing/2014/main" id="{AD1789FE-4078-F3F6-0AD6-97E297485E2E}"/>
                </a:ext>
              </a:extLst>
            </p:cNvPr>
            <p:cNvSpPr/>
            <p:nvPr/>
          </p:nvSpPr>
          <p:spPr>
            <a:xfrm>
              <a:off x="3631882" y="899066"/>
              <a:ext cx="940118"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solidFill>
                  <a:latin typeface="Myriad Pro Light" panose="020B0403030403020204" pitchFamily="34" charset="0"/>
                  <a:ea typeface="Fira Sans"/>
                  <a:cs typeface="Malayalam MN" pitchFamily="2" charset="0"/>
                  <a:sym typeface="Fira Sans"/>
                </a:rPr>
                <a:t>2</a:t>
              </a:r>
              <a:endParaRPr sz="2400" dirty="0">
                <a:solidFill>
                  <a:schemeClr val="bg1"/>
                </a:solidFill>
                <a:latin typeface="Myriad Pro Light" panose="020B0403030403020204" pitchFamily="34" charset="0"/>
                <a:cs typeface="Malayalam MN" pitchFamily="2" charset="0"/>
              </a:endParaRP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234803" y="1958763"/>
            <a:ext cx="4015331" cy="1200329"/>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Youth learn lessons about power at home, school, and other settings</a:t>
            </a:r>
            <a:r>
              <a:rPr lang="en-US" sz="2400" dirty="0">
                <a:solidFill>
                  <a:schemeClr val="accent3"/>
                </a:solidFill>
                <a:latin typeface="Myriad Pro Light" panose="020B0403030403020204" pitchFamily="34" charset="0"/>
                <a:cs typeface="Malayalam MN" pitchFamily="2" charset="0"/>
              </a:rPr>
              <a:t>.</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2980944" y="3395278"/>
            <a:ext cx="5919188" cy="1592291"/>
            <a:chOff x="3631438" y="768949"/>
            <a:chExt cx="4907652"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2" name="Google Shape;2032;p39">
              <a:extLst>
                <a:ext uri="{FF2B5EF4-FFF2-40B4-BE49-F238E27FC236}">
                  <a16:creationId xmlns:a16="http://schemas.microsoft.com/office/drawing/2014/main" id="{8445DF10-0722-9833-FD41-988718CDC192}"/>
                </a:ext>
              </a:extLst>
            </p:cNvPr>
            <p:cNvSpPr/>
            <p:nvPr/>
          </p:nvSpPr>
          <p:spPr>
            <a:xfrm>
              <a:off x="3631438" y="899066"/>
              <a:ext cx="940561"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solidFill>
                  <a:latin typeface="Myriad Pro Light" panose="020B0403030403020204" pitchFamily="34" charset="0"/>
                  <a:ea typeface="Fira Sans"/>
                  <a:cs typeface="Malayalam MN" pitchFamily="2" charset="0"/>
                  <a:sym typeface="Fira Sans"/>
                </a:rPr>
                <a:t>3</a:t>
              </a:r>
              <a:endParaRPr sz="2400" dirty="0">
                <a:solidFill>
                  <a:schemeClr val="bg1"/>
                </a:solidFill>
                <a:latin typeface="Myriad Pro Light" panose="020B0403030403020204" pitchFamily="34" charset="0"/>
                <a:cs typeface="Malayalam MN" pitchFamily="2" charset="0"/>
              </a:endParaRP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2978686" y="5078446"/>
            <a:ext cx="5921445" cy="1429641"/>
            <a:chOff x="3704845" y="768949"/>
            <a:chExt cx="4834245"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7" name="Google Shape;2032;p39">
              <a:extLst>
                <a:ext uri="{FF2B5EF4-FFF2-40B4-BE49-F238E27FC236}">
                  <a16:creationId xmlns:a16="http://schemas.microsoft.com/office/drawing/2014/main" id="{78EC39F4-3E86-BBC6-0392-0D622CA85F1C}"/>
                </a:ext>
              </a:extLst>
            </p:cNvPr>
            <p:cNvSpPr/>
            <p:nvPr/>
          </p:nvSpPr>
          <p:spPr>
            <a:xfrm>
              <a:off x="3704845" y="899066"/>
              <a:ext cx="92613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bg1"/>
                  </a:solidFill>
                  <a:latin typeface="Myriad Pro Light" panose="020B0403030403020204" pitchFamily="34" charset="0"/>
                  <a:ea typeface="Fira Sans"/>
                  <a:cs typeface="Malayalam MN" pitchFamily="2" charset="0"/>
                  <a:sym typeface="Fira Sans"/>
                </a:rPr>
                <a:t>4</a:t>
              </a:r>
              <a:endParaRPr sz="2400" dirty="0">
                <a:solidFill>
                  <a:schemeClr val="bg1"/>
                </a:solidFill>
                <a:latin typeface="Myriad Pro Light" panose="020B0403030403020204" pitchFamily="34" charset="0"/>
                <a:cs typeface="Malayalam MN" pitchFamily="2" charset="0"/>
              </a:endParaRP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234803" y="3748130"/>
            <a:ext cx="4073937"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Lessons transfer to peers and dating/sexual partners.</a:t>
            </a:r>
          </a:p>
        </p:txBody>
      </p:sp>
      <p:sp>
        <p:nvSpPr>
          <p:cNvPr id="3" name="TextBox 2">
            <a:extLst>
              <a:ext uri="{FF2B5EF4-FFF2-40B4-BE49-F238E27FC236}">
                <a16:creationId xmlns:a16="http://schemas.microsoft.com/office/drawing/2014/main" id="{8C2AEB1D-3A2F-EF71-715C-3E6CFBC058DD}"/>
              </a:ext>
            </a:extLst>
          </p:cNvPr>
          <p:cNvSpPr txBox="1"/>
          <p:nvPr/>
        </p:nvSpPr>
        <p:spPr>
          <a:xfrm>
            <a:off x="4234803" y="5157241"/>
            <a:ext cx="4375362" cy="1200329"/>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Youth are more likely to engage in identity-based bullying at key transitional times.</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216745" y="1052269"/>
            <a:ext cx="3195431" cy="3195431"/>
          </a:xfrm>
          <a:prstGeom prst="rect">
            <a:avLst/>
          </a:prstGeom>
        </p:spPr>
      </p:pic>
      <p:sp>
        <p:nvSpPr>
          <p:cNvPr id="12" name="Shape 98">
            <a:extLst>
              <a:ext uri="{FF2B5EF4-FFF2-40B4-BE49-F238E27FC236}">
                <a16:creationId xmlns:a16="http://schemas.microsoft.com/office/drawing/2014/main" id="{7CB0B0A2-EB8B-0265-4D2F-DDFA5AC2683C}"/>
              </a:ext>
            </a:extLst>
          </p:cNvPr>
          <p:cNvSpPr txBox="1">
            <a:spLocks/>
          </p:cNvSpPr>
          <p:nvPr/>
        </p:nvSpPr>
        <p:spPr bwMode="auto">
          <a:xfrm>
            <a:off x="-540074" y="4213863"/>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400" kern="0" dirty="0">
                <a:solidFill>
                  <a:srgbClr val="3280B6"/>
                </a:solidFill>
                <a:latin typeface="Myriad Pro Light" panose="020B0403030403020204" pitchFamily="34" charset="0"/>
                <a:cs typeface="Malayalam MN" pitchFamily="2" charset="0"/>
              </a:rPr>
              <a:t>Summary</a:t>
            </a:r>
          </a:p>
        </p:txBody>
      </p:sp>
      <p:pic>
        <p:nvPicPr>
          <p:cNvPr id="4" name="Audio 3">
            <a:hlinkClick r:id="" action="ppaction://media"/>
            <a:extLst>
              <a:ext uri="{FF2B5EF4-FFF2-40B4-BE49-F238E27FC236}">
                <a16:creationId xmlns:a16="http://schemas.microsoft.com/office/drawing/2014/main" id="{9B755A31-CF51-69EE-A593-C7513EED62B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97846144"/>
      </p:ext>
    </p:extLst>
  </p:cSld>
  <p:clrMapOvr>
    <a:masterClrMapping/>
  </p:clrMapOvr>
  <mc:AlternateContent xmlns:mc="http://schemas.openxmlformats.org/markup-compatibility/2006" xmlns:p14="http://schemas.microsoft.com/office/powerpoint/2010/main">
    <mc:Choice Requires="p14">
      <p:transition spd="slow" p14:dur="2000" advTm="39789"/>
    </mc:Choice>
    <mc:Fallback xmlns="">
      <p:transition spd="slow" advTm="3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25" name="Shape 98">
            <a:extLst>
              <a:ext uri="{FF2B5EF4-FFF2-40B4-BE49-F238E27FC236}">
                <a16:creationId xmlns:a16="http://schemas.microsoft.com/office/drawing/2014/main" id="{C4A8CADC-1925-7B05-E922-55E9D383C9FD}"/>
              </a:ext>
            </a:extLst>
          </p:cNvPr>
          <p:cNvSpPr txBox="1">
            <a:spLocks/>
          </p:cNvSpPr>
          <p:nvPr/>
        </p:nvSpPr>
        <p:spPr bwMode="auto">
          <a:xfrm>
            <a:off x="233295" y="3574913"/>
            <a:ext cx="391515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4800" b="1" kern="0" dirty="0">
                <a:solidFill>
                  <a:srgbClr val="0080AF"/>
                </a:solidFill>
                <a:latin typeface="Myriad Pro Light" panose="020B0403030403020204" pitchFamily="34" charset="0"/>
                <a:ea typeface="Signika"/>
                <a:cs typeface="Malayalam MN" pitchFamily="2" charset="0"/>
                <a:sym typeface="Signika"/>
              </a:rPr>
              <a:t>What do we need to think about?</a:t>
            </a:r>
            <a:endParaRPr lang="en-CA" sz="4800" b="1" kern="0" dirty="0">
              <a:solidFill>
                <a:srgbClr val="0080AF"/>
              </a:solidFill>
              <a:latin typeface="Myriad Pro Light" panose="020B0403030403020204" pitchFamily="34" charset="0"/>
              <a:cs typeface="Malayalam MN" pitchFamily="2" charset="0"/>
            </a:endParaRPr>
          </a:p>
        </p:txBody>
      </p:sp>
      <p:sp>
        <p:nvSpPr>
          <p:cNvPr id="27" name="Google Shape;7496;p70">
            <a:extLst>
              <a:ext uri="{FF2B5EF4-FFF2-40B4-BE49-F238E27FC236}">
                <a16:creationId xmlns:a16="http://schemas.microsoft.com/office/drawing/2014/main" id="{6D3CDBEE-B3FE-20C4-501B-6FFE990F2446}"/>
              </a:ext>
            </a:extLst>
          </p:cNvPr>
          <p:cNvSpPr/>
          <p:nvPr/>
        </p:nvSpPr>
        <p:spPr>
          <a:xfrm>
            <a:off x="4164133" y="649285"/>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889;p58">
            <a:extLst>
              <a:ext uri="{FF2B5EF4-FFF2-40B4-BE49-F238E27FC236}">
                <a16:creationId xmlns:a16="http://schemas.microsoft.com/office/drawing/2014/main" id="{84A21610-936D-0867-103B-4BE54D29AD62}"/>
              </a:ext>
            </a:extLst>
          </p:cNvPr>
          <p:cNvSpPr txBox="1">
            <a:spLocks/>
          </p:cNvSpPr>
          <p:nvPr/>
        </p:nvSpPr>
        <p:spPr bwMode="auto">
          <a:xfrm>
            <a:off x="5388573" y="717378"/>
            <a:ext cx="3522132" cy="59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en-CA" sz="2400" kern="0" dirty="0">
                <a:latin typeface="Myriad Pro Light" panose="020B0403030403020204" pitchFamily="34" charset="0"/>
                <a:cs typeface="Malayalam MN" pitchFamily="2" charset="0"/>
              </a:rPr>
              <a:t>Where and why do differences in power exist?</a:t>
            </a:r>
          </a:p>
        </p:txBody>
      </p:sp>
      <p:sp>
        <p:nvSpPr>
          <p:cNvPr id="38" name="Google Shape;7496;p70">
            <a:extLst>
              <a:ext uri="{FF2B5EF4-FFF2-40B4-BE49-F238E27FC236}">
                <a16:creationId xmlns:a16="http://schemas.microsoft.com/office/drawing/2014/main" id="{54FC8473-D409-FB20-2FD9-C18A910CEDAB}"/>
              </a:ext>
            </a:extLst>
          </p:cNvPr>
          <p:cNvSpPr/>
          <p:nvPr/>
        </p:nvSpPr>
        <p:spPr>
          <a:xfrm>
            <a:off x="4164133" y="2523712"/>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89;p58">
            <a:extLst>
              <a:ext uri="{FF2B5EF4-FFF2-40B4-BE49-F238E27FC236}">
                <a16:creationId xmlns:a16="http://schemas.microsoft.com/office/drawing/2014/main" id="{303EE72C-F8F8-553D-ED55-506837BD551D}"/>
              </a:ext>
            </a:extLst>
          </p:cNvPr>
          <p:cNvSpPr txBox="1">
            <a:spLocks/>
          </p:cNvSpPr>
          <p:nvPr/>
        </p:nvSpPr>
        <p:spPr bwMode="auto">
          <a:xfrm>
            <a:off x="5388573" y="2564740"/>
            <a:ext cx="3522132" cy="59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en-CA" sz="2400" kern="0" dirty="0">
                <a:latin typeface="Myriad Pro Light" panose="020B0403030403020204" pitchFamily="34" charset="0"/>
                <a:cs typeface="Malayalam MN" pitchFamily="2" charset="0"/>
              </a:rPr>
              <a:t>How is that power used?</a:t>
            </a:r>
          </a:p>
        </p:txBody>
      </p:sp>
      <p:sp>
        <p:nvSpPr>
          <p:cNvPr id="13" name="Google Shape;7496;p70">
            <a:extLst>
              <a:ext uri="{FF2B5EF4-FFF2-40B4-BE49-F238E27FC236}">
                <a16:creationId xmlns:a16="http://schemas.microsoft.com/office/drawing/2014/main" id="{F98A5B72-0773-41ED-9F4D-F10D0D4CC89A}"/>
              </a:ext>
            </a:extLst>
          </p:cNvPr>
          <p:cNvSpPr/>
          <p:nvPr/>
        </p:nvSpPr>
        <p:spPr>
          <a:xfrm>
            <a:off x="4164133" y="4576134"/>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9;p58">
            <a:extLst>
              <a:ext uri="{FF2B5EF4-FFF2-40B4-BE49-F238E27FC236}">
                <a16:creationId xmlns:a16="http://schemas.microsoft.com/office/drawing/2014/main" id="{A2BED46A-4EDD-454F-A056-3D171C584D95}"/>
              </a:ext>
            </a:extLst>
          </p:cNvPr>
          <p:cNvSpPr txBox="1">
            <a:spLocks/>
          </p:cNvSpPr>
          <p:nvPr/>
        </p:nvSpPr>
        <p:spPr bwMode="auto">
          <a:xfrm>
            <a:off x="5388573" y="4617162"/>
            <a:ext cx="3024827" cy="59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en-CA" sz="2400" kern="0" dirty="0">
                <a:latin typeface="Myriad Pro Light" panose="020B0403030403020204" pitchFamily="34" charset="0"/>
                <a:cs typeface="Malayalam MN" pitchFamily="2" charset="0"/>
              </a:rPr>
              <a:t>How do we share power with everyone in healthy ways?</a:t>
            </a:r>
          </a:p>
        </p:txBody>
      </p:sp>
      <p:pic>
        <p:nvPicPr>
          <p:cNvPr id="2" name="Picture 1" descr="Logo, company name&#10;&#10;Description automatically generated">
            <a:extLst>
              <a:ext uri="{FF2B5EF4-FFF2-40B4-BE49-F238E27FC236}">
                <a16:creationId xmlns:a16="http://schemas.microsoft.com/office/drawing/2014/main" id="{29788102-D53E-02F3-A602-B4FA72B38B9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80472AD1-74D1-5B63-7F23-6EDB44553521}"/>
              </a:ext>
            </a:extLst>
          </p:cNvPr>
          <p:cNvPicPr>
            <a:picLocks noChangeAspect="1"/>
          </p:cNvPicPr>
          <p:nvPr/>
        </p:nvPicPr>
        <p:blipFill>
          <a:blip r:embed="rId7"/>
          <a:stretch>
            <a:fillRect/>
          </a:stretch>
        </p:blipFill>
        <p:spPr>
          <a:xfrm>
            <a:off x="429542" y="85831"/>
            <a:ext cx="3449596" cy="3449596"/>
          </a:xfrm>
          <a:prstGeom prst="rect">
            <a:avLst/>
          </a:prstGeom>
        </p:spPr>
      </p:pic>
      <p:pic>
        <p:nvPicPr>
          <p:cNvPr id="15" name="Audio 14">
            <a:hlinkClick r:id="" action="ppaction://media"/>
            <a:extLst>
              <a:ext uri="{FF2B5EF4-FFF2-40B4-BE49-F238E27FC236}">
                <a16:creationId xmlns:a16="http://schemas.microsoft.com/office/drawing/2014/main" id="{20D36C09-A270-E660-70A7-9807BA0137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25401183"/>
      </p:ext>
    </p:extLst>
  </p:cSld>
  <p:clrMapOvr>
    <a:masterClrMapping/>
  </p:clrMapOvr>
  <mc:AlternateContent xmlns:mc="http://schemas.openxmlformats.org/markup-compatibility/2006" xmlns:p14="http://schemas.microsoft.com/office/powerpoint/2010/main">
    <mc:Choice Requires="p14">
      <p:transition spd="slow" p14:dur="2000" advTm="83836"/>
    </mc:Choice>
    <mc:Fallback xmlns="">
      <p:transition spd="slow" advTm="8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27" grpId="0" animBg="1"/>
      <p:bldP spid="31" grpId="0"/>
      <p:bldP spid="38" grpId="0" animBg="1"/>
      <p:bldP spid="41"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26544" y="1791188"/>
            <a:ext cx="8725540" cy="4247317"/>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en-CA" sz="4800" b="1" dirty="0">
                <a:solidFill>
                  <a:srgbClr val="3280B6"/>
                </a:solidFill>
                <a:latin typeface="Myriad Pro Light" panose="020B0403030403020204" pitchFamily="34" charset="0"/>
                <a:cs typeface="Malayalam MN" pitchFamily="2" charset="0"/>
              </a:rPr>
              <a:t>Question #1:</a:t>
            </a:r>
          </a:p>
          <a:p>
            <a:pPr lvl="1"/>
            <a:endParaRPr lang="en-CA" sz="48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en-CA" sz="4800" dirty="0">
                <a:solidFill>
                  <a:srgbClr val="3280B6"/>
                </a:solidFill>
                <a:latin typeface="Myriad Pro Light" panose="020B0403030403020204" pitchFamily="34" charset="0"/>
                <a:cs typeface="Malayalam MN" pitchFamily="2" charset="0"/>
              </a:rPr>
              <a:t>In our school, who (among students) has power? </a:t>
            </a:r>
            <a:endParaRPr lang="en-CA" sz="2800" dirty="0"/>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6000" b="1" kern="0" dirty="0">
                <a:solidFill>
                  <a:srgbClr val="D62E46"/>
                </a:solidFill>
                <a:latin typeface="Myriad Pro Light" panose="020B0403030403020204" pitchFamily="34" charset="0"/>
                <a:ea typeface="Signika"/>
                <a:cs typeface="Malayalam MN" pitchFamily="2" charset="0"/>
                <a:sym typeface="Signika"/>
              </a:rPr>
              <a:t>Discussion</a:t>
            </a:r>
            <a:endParaRPr lang="en-CA" sz="4000" kern="0" dirty="0">
              <a:solidFill>
                <a:srgbClr val="D62E46"/>
              </a:solidFill>
              <a:latin typeface="Myriad Pro Light" panose="020B0403030403020204" pitchFamily="34"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5"/>
          <a:stretch>
            <a:fillRect/>
          </a:stretch>
        </p:blipFill>
        <p:spPr>
          <a:xfrm>
            <a:off x="6188771" y="167838"/>
            <a:ext cx="967763" cy="967763"/>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mc:AlternateContent xmlns:mc="http://schemas.openxmlformats.org/markup-compatibility/2006" xmlns:p14="http://schemas.microsoft.com/office/powerpoint/2010/main">
    <mc:Choice Requires="p14">
      <p:transition spd="slow" p14:dur="2000" advTm="10808"/>
    </mc:Choice>
    <mc:Fallback xmlns="">
      <p:transition spd="slow" advTm="10808"/>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209230" y="1742834"/>
            <a:ext cx="8725540" cy="3508653"/>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en-CA" sz="4800" b="1" dirty="0">
                <a:solidFill>
                  <a:srgbClr val="3280B6"/>
                </a:solidFill>
                <a:latin typeface="Myriad Pro Light" panose="020B0403030403020204" pitchFamily="34" charset="0"/>
                <a:cs typeface="Malayalam MN" pitchFamily="2" charset="0"/>
              </a:rPr>
              <a:t>Question #2:</a:t>
            </a:r>
          </a:p>
          <a:p>
            <a:pPr lvl="1"/>
            <a:endParaRPr lang="en-CA" sz="48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en-CA" sz="4800" dirty="0">
                <a:solidFill>
                  <a:srgbClr val="3280B6"/>
                </a:solidFill>
                <a:latin typeface="Myriad Pro Light" panose="020B0403030403020204" pitchFamily="34" charset="0"/>
                <a:cs typeface="Malayalam MN" pitchFamily="2" charset="0"/>
              </a:rPr>
              <a:t>How is that power used? </a:t>
            </a:r>
            <a:endParaRPr lang="en-CA" sz="2800" dirty="0"/>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5"/>
          <a:stretch>
            <a:fillRect/>
          </a:stretch>
        </p:blipFill>
        <p:spPr>
          <a:xfrm>
            <a:off x="6170483" y="167838"/>
            <a:ext cx="967763" cy="967763"/>
          </a:xfrm>
          <a:prstGeom prst="rect">
            <a:avLst/>
          </a:prstGeom>
        </p:spPr>
      </p:pic>
      <p:sp>
        <p:nvSpPr>
          <p:cNvPr id="4" name="Shape 98">
            <a:extLst>
              <a:ext uri="{FF2B5EF4-FFF2-40B4-BE49-F238E27FC236}">
                <a16:creationId xmlns:a16="http://schemas.microsoft.com/office/drawing/2014/main" id="{DBA0DF22-3430-CAF9-E42F-91481B0D5CA7}"/>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6000" b="1" kern="0" dirty="0">
                <a:solidFill>
                  <a:srgbClr val="D62E46"/>
                </a:solidFill>
                <a:latin typeface="Myriad Pro Light" panose="020B0403030403020204" pitchFamily="34" charset="0"/>
                <a:ea typeface="Signika"/>
                <a:cs typeface="Malayalam MN" pitchFamily="2" charset="0"/>
                <a:sym typeface="Signika"/>
              </a:rPr>
              <a:t>Discussion</a:t>
            </a:r>
            <a:endParaRPr lang="en-CA" sz="4000" kern="0" dirty="0">
              <a:solidFill>
                <a:srgbClr val="D62E46"/>
              </a:solidFill>
              <a:latin typeface="Myriad Pro Light" panose="020B0403030403020204" pitchFamily="34" charset="0"/>
              <a:cs typeface="Malayalam MN" pitchFamily="2" charset="0"/>
            </a:endParaRPr>
          </a:p>
        </p:txBody>
      </p:sp>
    </p:spTree>
    <p:custDataLst>
      <p:tags r:id="rId1"/>
    </p:custDataLst>
    <p:extLst>
      <p:ext uri="{BB962C8B-B14F-4D97-AF65-F5344CB8AC3E}">
        <p14:creationId xmlns:p14="http://schemas.microsoft.com/office/powerpoint/2010/main" val="1709828629"/>
      </p:ext>
    </p:extLst>
  </p:cSld>
  <p:clrMapOvr>
    <a:masterClrMapping/>
  </p:clrMapOvr>
  <mc:AlternateContent xmlns:mc="http://schemas.openxmlformats.org/markup-compatibility/2006" xmlns:p14="http://schemas.microsoft.com/office/powerpoint/2010/main">
    <mc:Choice Requires="p14">
      <p:transition spd="slow" p14:dur="2000" advTm="11286"/>
    </mc:Choice>
    <mc:Fallback xmlns="">
      <p:transition spd="slow" advTm="11286"/>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1425604" y="344190"/>
            <a:ext cx="6768299" cy="830997"/>
          </a:xfrm>
          <a:prstGeom prst="rect">
            <a:avLst/>
          </a:prstGeom>
          <a:noFill/>
        </p:spPr>
        <p:txBody>
          <a:bodyPr wrap="square" rtlCol="0">
            <a:spAutoFit/>
          </a:bodyPr>
          <a:lstStyle/>
          <a:p>
            <a:pPr algn="ctr"/>
            <a:r>
              <a:rPr lang="en-US" sz="4800" b="1" dirty="0">
                <a:solidFill>
                  <a:srgbClr val="3280B6"/>
                </a:solidFill>
                <a:latin typeface="Myriad Pro Light" panose="020B0403030403020204" pitchFamily="34" charset="0"/>
                <a:cs typeface="Malayalam MN" pitchFamily="2" charset="0"/>
              </a:rPr>
              <a:t>What is Bullying?</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130769" y="3248184"/>
            <a:ext cx="54755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130769" y="4286014"/>
            <a:ext cx="54755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907366" cy="830997"/>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Repeatedly aggressive with intent to harm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32397"/>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Power imbalance</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130770" y="2250367"/>
            <a:ext cx="5475551"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C00000"/>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443305"/>
            <a:ext cx="3703272" cy="461665"/>
          </a:xfrm>
          <a:prstGeom prst="rect">
            <a:avLst/>
          </a:prstGeom>
          <a:noFill/>
        </p:spPr>
        <p:txBody>
          <a:bodyPr wrap="square" rtlCol="0">
            <a:spAutoFit/>
          </a:bodyPr>
          <a:lstStyle/>
          <a:p>
            <a:r>
              <a:rPr lang="en-US" sz="2400" dirty="0">
                <a:solidFill>
                  <a:schemeClr val="bg1"/>
                </a:solidFill>
                <a:latin typeface="Myriad Pro Light" panose="020B0403030403020204" pitchFamily="34" charset="0"/>
                <a:cs typeface="Malayalam MN" pitchFamily="2" charset="0"/>
              </a:rPr>
              <a:t>Destructive relationship</a:t>
            </a:r>
          </a:p>
        </p:txBody>
      </p:sp>
      <p:pic>
        <p:nvPicPr>
          <p:cNvPr id="2" name="Picture 1">
            <a:extLst>
              <a:ext uri="{FF2B5EF4-FFF2-40B4-BE49-F238E27FC236}">
                <a16:creationId xmlns:a16="http://schemas.microsoft.com/office/drawing/2014/main" id="{21F9C7A0-48AE-6FC8-CA2F-22BFB590B9C0}"/>
              </a:ext>
            </a:extLst>
          </p:cNvPr>
          <p:cNvPicPr>
            <a:picLocks noChangeAspect="1"/>
          </p:cNvPicPr>
          <p:nvPr/>
        </p:nvPicPr>
        <p:blipFill>
          <a:blip r:embed="rId6"/>
          <a:stretch>
            <a:fillRect/>
          </a:stretch>
        </p:blipFill>
        <p:spPr>
          <a:xfrm>
            <a:off x="6263552" y="2362447"/>
            <a:ext cx="2561013" cy="2561013"/>
          </a:xfrm>
          <a:prstGeom prst="rect">
            <a:avLst/>
          </a:prstGeom>
        </p:spPr>
      </p:pic>
      <p:pic>
        <p:nvPicPr>
          <p:cNvPr id="3" name="Picture 2" descr="Logo, company name&#10;&#10;Description automatically generated">
            <a:extLst>
              <a:ext uri="{FF2B5EF4-FFF2-40B4-BE49-F238E27FC236}">
                <a16:creationId xmlns:a16="http://schemas.microsoft.com/office/drawing/2014/main" id="{35A2E7EA-B1B5-8DFB-0434-4BE030BB0A31}"/>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9" name="Audio 8">
            <a:hlinkClick r:id="" action="ppaction://media"/>
            <a:extLst>
              <a:ext uri="{FF2B5EF4-FFF2-40B4-BE49-F238E27FC236}">
                <a16:creationId xmlns:a16="http://schemas.microsoft.com/office/drawing/2014/main" id="{07B7EC4B-8744-4060-BD32-77FA786B5B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23707"/>
    </mc:Choice>
    <mc:Fallback xmlns="">
      <p:transition spd="slow" advTm="2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50" grpId="0"/>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143140" y="1437232"/>
            <a:ext cx="8725540" cy="4001095"/>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en-CA" sz="4400" b="1" dirty="0">
                <a:solidFill>
                  <a:srgbClr val="3280B6"/>
                </a:solidFill>
                <a:latin typeface="Myriad Pro Light" panose="020B0403030403020204" pitchFamily="34" charset="0"/>
                <a:cs typeface="Malayalam MN" pitchFamily="2" charset="0"/>
              </a:rPr>
              <a:t>Question #3:</a:t>
            </a:r>
          </a:p>
          <a:p>
            <a:pPr lvl="1"/>
            <a:endParaRPr lang="en-CA" sz="44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en-CA" sz="4400" dirty="0">
                <a:solidFill>
                  <a:srgbClr val="3280B6"/>
                </a:solidFill>
                <a:latin typeface="Myriad Pro Light" panose="020B0403030403020204" pitchFamily="34" charset="0"/>
                <a:cs typeface="Malayalam MN" pitchFamily="2" charset="0"/>
              </a:rPr>
              <a:t>How can we share power with youth who don’t always get it? </a:t>
            </a:r>
            <a:endParaRPr lang="en-CA" sz="2400" dirty="0"/>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4">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5"/>
          <a:stretch>
            <a:fillRect/>
          </a:stretch>
        </p:blipFill>
        <p:spPr>
          <a:xfrm>
            <a:off x="6188771" y="130047"/>
            <a:ext cx="967763" cy="967763"/>
          </a:xfrm>
          <a:prstGeom prst="rect">
            <a:avLst/>
          </a:prstGeom>
        </p:spPr>
      </p:pic>
      <p:sp>
        <p:nvSpPr>
          <p:cNvPr id="4" name="Shape 98">
            <a:extLst>
              <a:ext uri="{FF2B5EF4-FFF2-40B4-BE49-F238E27FC236}">
                <a16:creationId xmlns:a16="http://schemas.microsoft.com/office/drawing/2014/main" id="{7AB0EF71-FC9F-AC80-EF40-686983636C74}"/>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en-CA" sz="6000" b="1" kern="0" dirty="0">
                <a:solidFill>
                  <a:srgbClr val="D62E46"/>
                </a:solidFill>
                <a:latin typeface="Myriad Pro Light" panose="020B0403030403020204" pitchFamily="34" charset="0"/>
                <a:ea typeface="Signika"/>
                <a:cs typeface="Malayalam MN" pitchFamily="2" charset="0"/>
                <a:sym typeface="Signika"/>
              </a:rPr>
              <a:t>Discussion</a:t>
            </a:r>
            <a:endParaRPr lang="en-CA" sz="4000" kern="0" dirty="0">
              <a:solidFill>
                <a:srgbClr val="D62E46"/>
              </a:solidFill>
              <a:latin typeface="Myriad Pro Light" panose="020B0403030403020204" pitchFamily="34" charset="0"/>
              <a:cs typeface="Malayalam MN" pitchFamily="2" charset="0"/>
            </a:endParaRPr>
          </a:p>
        </p:txBody>
      </p:sp>
    </p:spTree>
    <p:custDataLst>
      <p:tags r:id="rId1"/>
    </p:custDataLst>
    <p:extLst>
      <p:ext uri="{BB962C8B-B14F-4D97-AF65-F5344CB8AC3E}">
        <p14:creationId xmlns:p14="http://schemas.microsoft.com/office/powerpoint/2010/main" val="4143668176"/>
      </p:ext>
    </p:extLst>
  </p:cSld>
  <p:clrMapOvr>
    <a:masterClrMapping/>
  </p:clrMapOvr>
  <mc:AlternateContent xmlns:mc="http://schemas.openxmlformats.org/markup-compatibility/2006" xmlns:p14="http://schemas.microsoft.com/office/powerpoint/2010/main">
    <mc:Choice Requires="p14">
      <p:transition spd="slow" p14:dur="2000" advTm="12585"/>
    </mc:Choice>
    <mc:Fallback xmlns="">
      <p:transition spd="slow" advTm="1258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470388" y="93784"/>
            <a:ext cx="8203223" cy="205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Thank you to partners and collaborators!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en-US" sz="2400" dirty="0">
                <a:solidFill>
                  <a:srgbClr val="006699"/>
                </a:solidFill>
                <a:effectLst/>
                <a:latin typeface="+mj-lt"/>
                <a:ea typeface="+mj-ea"/>
                <a:cs typeface="+mj-cs"/>
              </a:rPr>
              <a:t>Financial contribution from Ontario Ministry of Education </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031D7-AAEE-5B4E-99A5-B6DABC372704}"/>
              </a:ext>
            </a:extLst>
          </p:cNvPr>
          <p:cNvPicPr>
            <a:picLocks noChangeAspect="1"/>
          </p:cNvPicPr>
          <p:nvPr/>
        </p:nvPicPr>
        <p:blipFill>
          <a:blip r:embed="rId6"/>
          <a:stretch>
            <a:fillRect/>
          </a:stretch>
        </p:blipFill>
        <p:spPr>
          <a:xfrm>
            <a:off x="1422104" y="209252"/>
            <a:ext cx="6299791" cy="6299791"/>
          </a:xfrm>
          <a:prstGeom prst="rect">
            <a:avLst/>
          </a:prstGeom>
        </p:spPr>
      </p:pic>
      <p:pic>
        <p:nvPicPr>
          <p:cNvPr id="5" name="Picture 4" descr="Logo, company name&#10;&#10;Description automatically generated">
            <a:extLst>
              <a:ext uri="{FF2B5EF4-FFF2-40B4-BE49-F238E27FC236}">
                <a16:creationId xmlns:a16="http://schemas.microsoft.com/office/drawing/2014/main" id="{FE430177-AE34-EA7E-8A1E-E6E9FB8DF32C}"/>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2" name="Audio 1">
            <a:hlinkClick r:id="" action="ppaction://media"/>
            <a:extLst>
              <a:ext uri="{FF2B5EF4-FFF2-40B4-BE49-F238E27FC236}">
                <a16:creationId xmlns:a16="http://schemas.microsoft.com/office/drawing/2014/main" id="{F9039FC9-A5B7-94B6-1CF7-60A3A49B41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95935667"/>
      </p:ext>
    </p:extLst>
  </p:cSld>
  <p:clrMapOvr>
    <a:masterClrMapping/>
  </p:clrMapOvr>
  <mc:AlternateContent xmlns:mc="http://schemas.openxmlformats.org/markup-compatibility/2006" xmlns:p14="http://schemas.microsoft.com/office/powerpoint/2010/main">
    <mc:Choice Requires="p14">
      <p:transition spd="slow" p14:dur="2000" advTm="16822"/>
    </mc:Choice>
    <mc:Fallback xmlns="">
      <p:transition spd="slow" advTm="1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Down Arrow 15">
            <a:extLst>
              <a:ext uri="{FF2B5EF4-FFF2-40B4-BE49-F238E27FC236}">
                <a16:creationId xmlns:a16="http://schemas.microsoft.com/office/drawing/2014/main" id="{EC1AE66D-9D9C-992E-C33F-7991B77D6BAA}"/>
              </a:ext>
            </a:extLst>
          </p:cNvPr>
          <p:cNvSpPr/>
          <p:nvPr/>
        </p:nvSpPr>
        <p:spPr>
          <a:xfrm>
            <a:off x="1465289" y="3483656"/>
            <a:ext cx="704537" cy="833511"/>
          </a:xfrm>
          <a:prstGeom prst="downArrow">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DAB76455-A60A-65B9-59DC-0AE7A76C9EA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8084815" y="6118553"/>
            <a:ext cx="989456" cy="697913"/>
          </a:xfrm>
          <a:prstGeom prst="rect">
            <a:avLst/>
          </a:prstGeom>
        </p:spPr>
      </p:pic>
      <p:pic>
        <p:nvPicPr>
          <p:cNvPr id="5" name="Picture 4">
            <a:extLst>
              <a:ext uri="{FF2B5EF4-FFF2-40B4-BE49-F238E27FC236}">
                <a16:creationId xmlns:a16="http://schemas.microsoft.com/office/drawing/2014/main" id="{08B38E64-1036-96CA-AE28-E63EAEAAFDF1}"/>
              </a:ext>
            </a:extLst>
          </p:cNvPr>
          <p:cNvPicPr>
            <a:picLocks noChangeAspect="1"/>
          </p:cNvPicPr>
          <p:nvPr/>
        </p:nvPicPr>
        <p:blipFill>
          <a:blip r:embed="rId7"/>
          <a:stretch>
            <a:fillRect/>
          </a:stretch>
        </p:blipFill>
        <p:spPr>
          <a:xfrm>
            <a:off x="3238774" y="124546"/>
            <a:ext cx="3121550" cy="3121550"/>
          </a:xfrm>
          <a:prstGeom prst="rect">
            <a:avLst/>
          </a:prstGeom>
        </p:spPr>
      </p:pic>
      <p:pic>
        <p:nvPicPr>
          <p:cNvPr id="6" name="Picture 5">
            <a:extLst>
              <a:ext uri="{FF2B5EF4-FFF2-40B4-BE49-F238E27FC236}">
                <a16:creationId xmlns:a16="http://schemas.microsoft.com/office/drawing/2014/main" id="{FADCC72B-93F0-9FF2-C1E5-BA02E5AE3FD2}"/>
              </a:ext>
            </a:extLst>
          </p:cNvPr>
          <p:cNvPicPr>
            <a:picLocks noChangeAspect="1"/>
          </p:cNvPicPr>
          <p:nvPr/>
        </p:nvPicPr>
        <p:blipFill>
          <a:blip r:embed="rId7"/>
          <a:stretch>
            <a:fillRect/>
          </a:stretch>
        </p:blipFill>
        <p:spPr>
          <a:xfrm>
            <a:off x="273572" y="124546"/>
            <a:ext cx="3087974" cy="3087974"/>
          </a:xfrm>
          <a:prstGeom prst="rect">
            <a:avLst/>
          </a:prstGeom>
        </p:spPr>
      </p:pic>
      <p:pic>
        <p:nvPicPr>
          <p:cNvPr id="10" name="Picture 9">
            <a:extLst>
              <a:ext uri="{FF2B5EF4-FFF2-40B4-BE49-F238E27FC236}">
                <a16:creationId xmlns:a16="http://schemas.microsoft.com/office/drawing/2014/main" id="{A9BDD5C7-0789-2989-F521-0234C04FB91E}"/>
              </a:ext>
            </a:extLst>
          </p:cNvPr>
          <p:cNvPicPr>
            <a:picLocks noChangeAspect="1"/>
          </p:cNvPicPr>
          <p:nvPr/>
        </p:nvPicPr>
        <p:blipFill>
          <a:blip r:embed="rId7"/>
          <a:stretch>
            <a:fillRect/>
          </a:stretch>
        </p:blipFill>
        <p:spPr>
          <a:xfrm>
            <a:off x="6074861" y="123183"/>
            <a:ext cx="3121550" cy="3121550"/>
          </a:xfrm>
          <a:prstGeom prst="rect">
            <a:avLst/>
          </a:prstGeom>
        </p:spPr>
      </p:pic>
      <p:pic>
        <p:nvPicPr>
          <p:cNvPr id="12" name="Picture 11">
            <a:extLst>
              <a:ext uri="{FF2B5EF4-FFF2-40B4-BE49-F238E27FC236}">
                <a16:creationId xmlns:a16="http://schemas.microsoft.com/office/drawing/2014/main" id="{E3934A82-A918-4023-BBF9-259F5F33CF10}"/>
              </a:ext>
            </a:extLst>
          </p:cNvPr>
          <p:cNvPicPr>
            <a:picLocks noChangeAspect="1"/>
          </p:cNvPicPr>
          <p:nvPr/>
        </p:nvPicPr>
        <p:blipFill>
          <a:blip r:embed="rId8"/>
          <a:stretch>
            <a:fillRect/>
          </a:stretch>
        </p:blipFill>
        <p:spPr>
          <a:xfrm>
            <a:off x="471162" y="4087839"/>
            <a:ext cx="2551553" cy="2551553"/>
          </a:xfrm>
          <a:prstGeom prst="rect">
            <a:avLst/>
          </a:prstGeom>
        </p:spPr>
      </p:pic>
      <p:sp>
        <p:nvSpPr>
          <p:cNvPr id="18" name="Donut 17">
            <a:extLst>
              <a:ext uri="{FF2B5EF4-FFF2-40B4-BE49-F238E27FC236}">
                <a16:creationId xmlns:a16="http://schemas.microsoft.com/office/drawing/2014/main" id="{A212B5F1-5D36-5B62-3CFF-4878FA3AF7CF}"/>
              </a:ext>
            </a:extLst>
          </p:cNvPr>
          <p:cNvSpPr/>
          <p:nvPr/>
        </p:nvSpPr>
        <p:spPr>
          <a:xfrm>
            <a:off x="239996" y="218608"/>
            <a:ext cx="3121550" cy="3332811"/>
          </a:xfrm>
          <a:prstGeom prst="donut">
            <a:avLst>
              <a:gd name="adj" fmla="val 2777"/>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a:extLst>
              <a:ext uri="{FF2B5EF4-FFF2-40B4-BE49-F238E27FC236}">
                <a16:creationId xmlns:a16="http://schemas.microsoft.com/office/drawing/2014/main" id="{943329B5-55E9-EB82-CF27-8E6CADD334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88013025"/>
      </p:ext>
    </p:extLst>
  </p:cSld>
  <p:clrMapOvr>
    <a:masterClrMapping/>
  </p:clrMapOvr>
  <mc:AlternateContent xmlns:mc="http://schemas.openxmlformats.org/markup-compatibility/2006" xmlns:p14="http://schemas.microsoft.com/office/powerpoint/2010/main">
    <mc:Choice Requires="p14">
      <p:transition spd="slow" p14:dur="2000" advTm="6362"/>
    </mc:Choice>
    <mc:Fallback xmlns="">
      <p:transition spd="slow" advTm="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Down Arrow 20">
            <a:extLst>
              <a:ext uri="{FF2B5EF4-FFF2-40B4-BE49-F238E27FC236}">
                <a16:creationId xmlns:a16="http://schemas.microsoft.com/office/drawing/2014/main" id="{392B3223-FFDD-57F8-1B5E-C3223E656981}"/>
              </a:ext>
            </a:extLst>
          </p:cNvPr>
          <p:cNvSpPr/>
          <p:nvPr/>
        </p:nvSpPr>
        <p:spPr>
          <a:xfrm>
            <a:off x="5869861" y="3547565"/>
            <a:ext cx="704537" cy="83351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C0341C51-C9B8-2C62-A95D-3F9DF8FC2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712" y="3900411"/>
            <a:ext cx="3121550" cy="3121550"/>
          </a:xfrm>
          <a:prstGeom prst="rect">
            <a:avLst/>
          </a:prstGeom>
        </p:spPr>
      </p:pic>
      <p:pic>
        <p:nvPicPr>
          <p:cNvPr id="2" name="Picture 1" descr="Logo, company name&#10;&#10;Description automatically generated">
            <a:extLst>
              <a:ext uri="{FF2B5EF4-FFF2-40B4-BE49-F238E27FC236}">
                <a16:creationId xmlns:a16="http://schemas.microsoft.com/office/drawing/2014/main" id="{CC94FA0F-B362-0468-77AA-21517980A315}"/>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75E41B74-D382-144F-3A32-DD6D1BAE3F8B}"/>
              </a:ext>
            </a:extLst>
          </p:cNvPr>
          <p:cNvPicPr>
            <a:picLocks noChangeAspect="1"/>
          </p:cNvPicPr>
          <p:nvPr/>
        </p:nvPicPr>
        <p:blipFill>
          <a:blip r:embed="rId8"/>
          <a:stretch>
            <a:fillRect/>
          </a:stretch>
        </p:blipFill>
        <p:spPr>
          <a:xfrm>
            <a:off x="62930" y="41534"/>
            <a:ext cx="3265040" cy="3265040"/>
          </a:xfrm>
          <a:prstGeom prst="rect">
            <a:avLst/>
          </a:prstGeom>
        </p:spPr>
      </p:pic>
      <p:pic>
        <p:nvPicPr>
          <p:cNvPr id="4" name="Picture 3">
            <a:extLst>
              <a:ext uri="{FF2B5EF4-FFF2-40B4-BE49-F238E27FC236}">
                <a16:creationId xmlns:a16="http://schemas.microsoft.com/office/drawing/2014/main" id="{220A9A6B-6793-F2D8-A175-BF3FA3F1BC4C}"/>
              </a:ext>
            </a:extLst>
          </p:cNvPr>
          <p:cNvPicPr>
            <a:picLocks noChangeAspect="1"/>
          </p:cNvPicPr>
          <p:nvPr/>
        </p:nvPicPr>
        <p:blipFill>
          <a:blip r:embed="rId8"/>
          <a:stretch>
            <a:fillRect/>
          </a:stretch>
        </p:blipFill>
        <p:spPr>
          <a:xfrm>
            <a:off x="2998192" y="49725"/>
            <a:ext cx="3265040" cy="3265040"/>
          </a:xfrm>
          <a:prstGeom prst="rect">
            <a:avLst/>
          </a:prstGeom>
        </p:spPr>
      </p:pic>
      <p:pic>
        <p:nvPicPr>
          <p:cNvPr id="5" name="Picture 4">
            <a:extLst>
              <a:ext uri="{FF2B5EF4-FFF2-40B4-BE49-F238E27FC236}">
                <a16:creationId xmlns:a16="http://schemas.microsoft.com/office/drawing/2014/main" id="{C22B8BA4-FCD6-AC17-207B-977E136DFBBF}"/>
              </a:ext>
            </a:extLst>
          </p:cNvPr>
          <p:cNvPicPr>
            <a:picLocks noChangeAspect="1"/>
          </p:cNvPicPr>
          <p:nvPr/>
        </p:nvPicPr>
        <p:blipFill>
          <a:blip r:embed="rId8"/>
          <a:stretch>
            <a:fillRect/>
          </a:stretch>
        </p:blipFill>
        <p:spPr>
          <a:xfrm>
            <a:off x="5933454" y="0"/>
            <a:ext cx="3265040" cy="3265040"/>
          </a:xfrm>
          <a:prstGeom prst="rect">
            <a:avLst/>
          </a:prstGeom>
        </p:spPr>
      </p:pic>
      <p:sp>
        <p:nvSpPr>
          <p:cNvPr id="19" name="Donut 18">
            <a:extLst>
              <a:ext uri="{FF2B5EF4-FFF2-40B4-BE49-F238E27FC236}">
                <a16:creationId xmlns:a16="http://schemas.microsoft.com/office/drawing/2014/main" id="{DEFF9A93-994A-7C09-DE56-FC933E6CF28C}"/>
              </a:ext>
            </a:extLst>
          </p:cNvPr>
          <p:cNvSpPr/>
          <p:nvPr/>
        </p:nvSpPr>
        <p:spPr>
          <a:xfrm>
            <a:off x="3321548" y="-39246"/>
            <a:ext cx="5816030" cy="3569940"/>
          </a:xfrm>
          <a:prstGeom prst="donut">
            <a:avLst>
              <a:gd name="adj" fmla="val 277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Audio 8">
            <a:hlinkClick r:id="" action="ppaction://media"/>
            <a:extLst>
              <a:ext uri="{FF2B5EF4-FFF2-40B4-BE49-F238E27FC236}">
                <a16:creationId xmlns:a16="http://schemas.microsoft.com/office/drawing/2014/main" id="{0D903BE7-E812-3383-842B-D2AD0B94BFB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69767698"/>
      </p:ext>
    </p:extLst>
  </p:cSld>
  <p:clrMapOvr>
    <a:masterClrMapping/>
  </p:clrMapOvr>
  <mc:AlternateContent xmlns:mc="http://schemas.openxmlformats.org/markup-compatibility/2006" xmlns:p14="http://schemas.microsoft.com/office/powerpoint/2010/main">
    <mc:Choice Requires="p14">
      <p:transition spd="slow" p14:dur="2000" advTm="41168"/>
    </mc:Choice>
    <mc:Fallback xmlns="">
      <p:transition spd="slow" advTm="4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21"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Arrow 15">
            <a:extLst>
              <a:ext uri="{FF2B5EF4-FFF2-40B4-BE49-F238E27FC236}">
                <a16:creationId xmlns:a16="http://schemas.microsoft.com/office/drawing/2014/main" id="{EC1AE66D-9D9C-992E-C33F-7991B77D6BAA}"/>
              </a:ext>
            </a:extLst>
          </p:cNvPr>
          <p:cNvSpPr/>
          <p:nvPr/>
        </p:nvSpPr>
        <p:spPr>
          <a:xfrm>
            <a:off x="584616" y="1483849"/>
            <a:ext cx="704537" cy="833511"/>
          </a:xfrm>
          <a:prstGeom prst="downArrow">
            <a:avLst>
              <a:gd name="adj1" fmla="val 22189"/>
              <a:gd name="adj2" fmla="val 50000"/>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7">
            <a:extLst>
              <a:ext uri="{FF2B5EF4-FFF2-40B4-BE49-F238E27FC236}">
                <a16:creationId xmlns:a16="http://schemas.microsoft.com/office/drawing/2014/main" id="{A212B5F1-5D36-5B62-3CFF-4878FA3AF7CF}"/>
              </a:ext>
            </a:extLst>
          </p:cNvPr>
          <p:cNvSpPr/>
          <p:nvPr/>
        </p:nvSpPr>
        <p:spPr>
          <a:xfrm>
            <a:off x="254187" y="282581"/>
            <a:ext cx="1360204" cy="1326629"/>
          </a:xfrm>
          <a:prstGeom prst="donut">
            <a:avLst>
              <a:gd name="adj" fmla="val 2777"/>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03FD10C4-FC71-E069-ECFA-BB16BE81E325}"/>
              </a:ext>
            </a:extLst>
          </p:cNvPr>
          <p:cNvSpPr txBox="1"/>
          <p:nvPr/>
        </p:nvSpPr>
        <p:spPr>
          <a:xfrm>
            <a:off x="3079417" y="4256748"/>
            <a:ext cx="4344873" cy="1446550"/>
          </a:xfrm>
          <a:prstGeom prst="rect">
            <a:avLst/>
          </a:prstGeom>
          <a:noFill/>
        </p:spPr>
        <p:txBody>
          <a:bodyPr wrap="square" rtlCol="0">
            <a:spAutoFit/>
          </a:bodyPr>
          <a:lstStyle/>
          <a:p>
            <a:pPr algn="ctr"/>
            <a:r>
              <a:rPr lang="en-US" sz="4400" dirty="0">
                <a:latin typeface="Myriad Pro Light" panose="020B0403030403020204" pitchFamily="34" charset="0"/>
              </a:rPr>
              <a:t>CHILDREN’S DEVELOPMENT</a:t>
            </a:r>
          </a:p>
        </p:txBody>
      </p:sp>
      <p:pic>
        <p:nvPicPr>
          <p:cNvPr id="4" name="Picture 3">
            <a:extLst>
              <a:ext uri="{FF2B5EF4-FFF2-40B4-BE49-F238E27FC236}">
                <a16:creationId xmlns:a16="http://schemas.microsoft.com/office/drawing/2014/main" id="{15D66A97-5C74-0A9A-7A78-FC93C5FEC8D5}"/>
              </a:ext>
            </a:extLst>
          </p:cNvPr>
          <p:cNvPicPr>
            <a:picLocks noChangeAspect="1"/>
          </p:cNvPicPr>
          <p:nvPr/>
        </p:nvPicPr>
        <p:blipFill>
          <a:blip r:embed="rId6"/>
          <a:stretch>
            <a:fillRect/>
          </a:stretch>
        </p:blipFill>
        <p:spPr>
          <a:xfrm>
            <a:off x="2558792" y="945895"/>
            <a:ext cx="5787358" cy="5296708"/>
          </a:xfrm>
          <a:prstGeom prst="rect">
            <a:avLst/>
          </a:prstGeom>
        </p:spPr>
      </p:pic>
      <p:pic>
        <p:nvPicPr>
          <p:cNvPr id="6" name="Picture 5">
            <a:extLst>
              <a:ext uri="{FF2B5EF4-FFF2-40B4-BE49-F238E27FC236}">
                <a16:creationId xmlns:a16="http://schemas.microsoft.com/office/drawing/2014/main" id="{1F9CEA3A-8E13-D5A6-1589-0F6BA7121BC2}"/>
              </a:ext>
            </a:extLst>
          </p:cNvPr>
          <p:cNvPicPr>
            <a:picLocks noChangeAspect="1"/>
          </p:cNvPicPr>
          <p:nvPr/>
        </p:nvPicPr>
        <p:blipFill>
          <a:blip r:embed="rId7"/>
          <a:stretch>
            <a:fillRect/>
          </a:stretch>
        </p:blipFill>
        <p:spPr>
          <a:xfrm>
            <a:off x="321572" y="282581"/>
            <a:ext cx="1230623" cy="1230623"/>
          </a:xfrm>
          <a:prstGeom prst="rect">
            <a:avLst/>
          </a:prstGeom>
        </p:spPr>
      </p:pic>
      <p:pic>
        <p:nvPicPr>
          <p:cNvPr id="8" name="Picture 7">
            <a:extLst>
              <a:ext uri="{FF2B5EF4-FFF2-40B4-BE49-F238E27FC236}">
                <a16:creationId xmlns:a16="http://schemas.microsoft.com/office/drawing/2014/main" id="{9A1F62C9-E51E-1AC3-7F8F-5542424ACEA2}"/>
              </a:ext>
            </a:extLst>
          </p:cNvPr>
          <p:cNvPicPr>
            <a:picLocks noChangeAspect="1"/>
          </p:cNvPicPr>
          <p:nvPr/>
        </p:nvPicPr>
        <p:blipFill>
          <a:blip r:embed="rId8"/>
          <a:stretch>
            <a:fillRect/>
          </a:stretch>
        </p:blipFill>
        <p:spPr>
          <a:xfrm>
            <a:off x="200546" y="2305770"/>
            <a:ext cx="1558585" cy="1558585"/>
          </a:xfrm>
          <a:prstGeom prst="rect">
            <a:avLst/>
          </a:prstGeom>
        </p:spPr>
      </p:pic>
      <p:pic>
        <p:nvPicPr>
          <p:cNvPr id="9" name="Picture 8">
            <a:extLst>
              <a:ext uri="{FF2B5EF4-FFF2-40B4-BE49-F238E27FC236}">
                <a16:creationId xmlns:a16="http://schemas.microsoft.com/office/drawing/2014/main" id="{67BE6CB7-75EB-A57D-ED08-FA8673CAD855}"/>
              </a:ext>
            </a:extLst>
          </p:cNvPr>
          <p:cNvPicPr>
            <a:picLocks noChangeAspect="1"/>
          </p:cNvPicPr>
          <p:nvPr/>
        </p:nvPicPr>
        <p:blipFill>
          <a:blip r:embed="rId9"/>
          <a:stretch>
            <a:fillRect/>
          </a:stretch>
        </p:blipFill>
        <p:spPr>
          <a:xfrm>
            <a:off x="3050640" y="1950414"/>
            <a:ext cx="1037338" cy="1037338"/>
          </a:xfrm>
          <a:prstGeom prst="rect">
            <a:avLst/>
          </a:prstGeom>
        </p:spPr>
      </p:pic>
      <p:pic>
        <p:nvPicPr>
          <p:cNvPr id="12" name="Picture 11">
            <a:extLst>
              <a:ext uri="{FF2B5EF4-FFF2-40B4-BE49-F238E27FC236}">
                <a16:creationId xmlns:a16="http://schemas.microsoft.com/office/drawing/2014/main" id="{264681F5-0978-D6B4-D18E-31F5034B1ED2}"/>
              </a:ext>
            </a:extLst>
          </p:cNvPr>
          <p:cNvPicPr>
            <a:picLocks noChangeAspect="1"/>
          </p:cNvPicPr>
          <p:nvPr/>
        </p:nvPicPr>
        <p:blipFill>
          <a:blip r:embed="rId9"/>
          <a:stretch>
            <a:fillRect/>
          </a:stretch>
        </p:blipFill>
        <p:spPr>
          <a:xfrm>
            <a:off x="4151247" y="1991349"/>
            <a:ext cx="1037338" cy="1037338"/>
          </a:xfrm>
          <a:prstGeom prst="rect">
            <a:avLst/>
          </a:prstGeom>
        </p:spPr>
      </p:pic>
      <p:pic>
        <p:nvPicPr>
          <p:cNvPr id="17" name="Picture 16">
            <a:extLst>
              <a:ext uri="{FF2B5EF4-FFF2-40B4-BE49-F238E27FC236}">
                <a16:creationId xmlns:a16="http://schemas.microsoft.com/office/drawing/2014/main" id="{173D289B-4533-E0E6-BE40-A7C77EEC76EC}"/>
              </a:ext>
            </a:extLst>
          </p:cNvPr>
          <p:cNvPicPr>
            <a:picLocks noChangeAspect="1"/>
          </p:cNvPicPr>
          <p:nvPr/>
        </p:nvPicPr>
        <p:blipFill>
          <a:blip r:embed="rId9"/>
          <a:stretch>
            <a:fillRect/>
          </a:stretch>
        </p:blipFill>
        <p:spPr>
          <a:xfrm>
            <a:off x="5251854" y="1991349"/>
            <a:ext cx="1037338" cy="1037338"/>
          </a:xfrm>
          <a:prstGeom prst="rect">
            <a:avLst/>
          </a:prstGeom>
        </p:spPr>
      </p:pic>
      <p:pic>
        <p:nvPicPr>
          <p:cNvPr id="19" name="Picture 18">
            <a:extLst>
              <a:ext uri="{FF2B5EF4-FFF2-40B4-BE49-F238E27FC236}">
                <a16:creationId xmlns:a16="http://schemas.microsoft.com/office/drawing/2014/main" id="{0A0191C1-FA7C-8310-63A0-EC42C85A6209}"/>
              </a:ext>
            </a:extLst>
          </p:cNvPr>
          <p:cNvPicPr>
            <a:picLocks noChangeAspect="1"/>
          </p:cNvPicPr>
          <p:nvPr/>
        </p:nvPicPr>
        <p:blipFill>
          <a:blip r:embed="rId9"/>
          <a:stretch>
            <a:fillRect/>
          </a:stretch>
        </p:blipFill>
        <p:spPr>
          <a:xfrm>
            <a:off x="6386950" y="1991349"/>
            <a:ext cx="1037338" cy="1037338"/>
          </a:xfrm>
          <a:prstGeom prst="rect">
            <a:avLst/>
          </a:prstGeom>
        </p:spPr>
      </p:pic>
      <p:pic>
        <p:nvPicPr>
          <p:cNvPr id="21" name="Picture 20" descr="Logo, company name&#10;&#10;Description automatically generated">
            <a:extLst>
              <a:ext uri="{FF2B5EF4-FFF2-40B4-BE49-F238E27FC236}">
                <a16:creationId xmlns:a16="http://schemas.microsoft.com/office/drawing/2014/main" id="{3FE9FC57-59FE-75CA-39E5-A3C341EB1861}"/>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5" name="Audio 14">
            <a:hlinkClick r:id="" action="ppaction://media"/>
            <a:extLst>
              <a:ext uri="{FF2B5EF4-FFF2-40B4-BE49-F238E27FC236}">
                <a16:creationId xmlns:a16="http://schemas.microsoft.com/office/drawing/2014/main" id="{D88E36FB-0D9D-759E-B94D-D506FB61A2E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98623843"/>
      </p:ext>
    </p:extLst>
  </p:cSld>
  <p:clrMapOvr>
    <a:masterClrMapping/>
  </p:clrMapOvr>
  <mc:AlternateContent xmlns:mc="http://schemas.openxmlformats.org/markup-compatibility/2006" xmlns:p14="http://schemas.microsoft.com/office/powerpoint/2010/main">
    <mc:Choice Requires="p14">
      <p:transition spd="slow" p14:dur="2000" advTm="53164"/>
    </mc:Choice>
    <mc:Fallback xmlns="">
      <p:transition spd="slow" advTm="5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2391-41F6-C64D-5700-E8F6AB29715D}"/>
              </a:ext>
            </a:extLst>
          </p:cNvPr>
          <p:cNvSpPr>
            <a:spLocks noGrp="1"/>
          </p:cNvSpPr>
          <p:nvPr>
            <p:ph type="title"/>
          </p:nvPr>
        </p:nvSpPr>
        <p:spPr/>
        <p:txBody>
          <a:bodyPr/>
          <a:lstStyle/>
          <a:p>
            <a:r>
              <a:rPr lang="en-US" dirty="0">
                <a:latin typeface="Myriad Pro Light" panose="020B0403030403020204" pitchFamily="34" charset="0"/>
              </a:rPr>
              <a:t>Learning About Power </a:t>
            </a:r>
          </a:p>
        </p:txBody>
      </p:sp>
      <p:sp>
        <p:nvSpPr>
          <p:cNvPr id="13" name="Oval 12">
            <a:extLst>
              <a:ext uri="{FF2B5EF4-FFF2-40B4-BE49-F238E27FC236}">
                <a16:creationId xmlns:a16="http://schemas.microsoft.com/office/drawing/2014/main" id="{CD52EFFF-C25E-FF52-FB2E-F4D3A3677731}"/>
              </a:ext>
            </a:extLst>
          </p:cNvPr>
          <p:cNvSpPr/>
          <p:nvPr/>
        </p:nvSpPr>
        <p:spPr>
          <a:xfrm>
            <a:off x="7622019" y="2806028"/>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92681E-B919-6A71-19F9-5DB961373B0E}"/>
              </a:ext>
            </a:extLst>
          </p:cNvPr>
          <p:cNvSpPr/>
          <p:nvPr/>
        </p:nvSpPr>
        <p:spPr>
          <a:xfrm>
            <a:off x="2697285" y="4067492"/>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5AAEE-DAF9-8EDF-4D69-9D5F3A148257}"/>
              </a:ext>
            </a:extLst>
          </p:cNvPr>
          <p:cNvPicPr>
            <a:picLocks noChangeAspect="1"/>
          </p:cNvPicPr>
          <p:nvPr/>
        </p:nvPicPr>
        <p:blipFill>
          <a:blip r:embed="rId6"/>
          <a:stretch>
            <a:fillRect/>
          </a:stretch>
        </p:blipFill>
        <p:spPr>
          <a:xfrm>
            <a:off x="6749121" y="311337"/>
            <a:ext cx="2042131" cy="2042131"/>
          </a:xfrm>
          <a:prstGeom prst="rect">
            <a:avLst/>
          </a:prstGeom>
        </p:spPr>
      </p:pic>
      <p:pic>
        <p:nvPicPr>
          <p:cNvPr id="18" name="Picture 17">
            <a:extLst>
              <a:ext uri="{FF2B5EF4-FFF2-40B4-BE49-F238E27FC236}">
                <a16:creationId xmlns:a16="http://schemas.microsoft.com/office/drawing/2014/main" id="{5D9B606F-6AB3-1708-43FE-56365B7CB433}"/>
              </a:ext>
            </a:extLst>
          </p:cNvPr>
          <p:cNvPicPr>
            <a:picLocks noChangeAspect="1"/>
          </p:cNvPicPr>
          <p:nvPr/>
        </p:nvPicPr>
        <p:blipFill>
          <a:blip r:embed="rId7"/>
          <a:stretch>
            <a:fillRect/>
          </a:stretch>
        </p:blipFill>
        <p:spPr>
          <a:xfrm>
            <a:off x="2303440" y="2320048"/>
            <a:ext cx="4351230" cy="4351230"/>
          </a:xfrm>
          <a:prstGeom prst="rect">
            <a:avLst/>
          </a:prstGeom>
        </p:spPr>
      </p:pic>
      <p:sp>
        <p:nvSpPr>
          <p:cNvPr id="14" name="Oval 13">
            <a:extLst>
              <a:ext uri="{FF2B5EF4-FFF2-40B4-BE49-F238E27FC236}">
                <a16:creationId xmlns:a16="http://schemas.microsoft.com/office/drawing/2014/main" id="{907C3AEF-E5CA-EF02-7AE9-875227F16F27}"/>
              </a:ext>
            </a:extLst>
          </p:cNvPr>
          <p:cNvSpPr/>
          <p:nvPr/>
        </p:nvSpPr>
        <p:spPr>
          <a:xfrm>
            <a:off x="5314060" y="3027960"/>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35F975-CA41-C50F-CF24-036E3C438D24}"/>
              </a:ext>
            </a:extLst>
          </p:cNvPr>
          <p:cNvSpPr/>
          <p:nvPr/>
        </p:nvSpPr>
        <p:spPr>
          <a:xfrm>
            <a:off x="2423812" y="4064870"/>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AA85D2-6342-B5C3-7624-2F7D8440889C}"/>
              </a:ext>
            </a:extLst>
          </p:cNvPr>
          <p:cNvPicPr>
            <a:picLocks noChangeAspect="1"/>
          </p:cNvPicPr>
          <p:nvPr/>
        </p:nvPicPr>
        <p:blipFill>
          <a:blip r:embed="rId8"/>
          <a:stretch>
            <a:fillRect/>
          </a:stretch>
        </p:blipFill>
        <p:spPr>
          <a:xfrm>
            <a:off x="5254182" y="2939808"/>
            <a:ext cx="1325563" cy="1325563"/>
          </a:xfrm>
          <a:prstGeom prst="rect">
            <a:avLst/>
          </a:prstGeom>
        </p:spPr>
      </p:pic>
      <p:pic>
        <p:nvPicPr>
          <p:cNvPr id="17" name="Picture 16">
            <a:extLst>
              <a:ext uri="{FF2B5EF4-FFF2-40B4-BE49-F238E27FC236}">
                <a16:creationId xmlns:a16="http://schemas.microsoft.com/office/drawing/2014/main" id="{238EAB15-3829-C8C2-DD27-B01DBBAE2D76}"/>
              </a:ext>
            </a:extLst>
          </p:cNvPr>
          <p:cNvPicPr>
            <a:picLocks noChangeAspect="1"/>
          </p:cNvPicPr>
          <p:nvPr/>
        </p:nvPicPr>
        <p:blipFill>
          <a:blip r:embed="rId9"/>
          <a:stretch>
            <a:fillRect/>
          </a:stretch>
        </p:blipFill>
        <p:spPr>
          <a:xfrm>
            <a:off x="1882674" y="2770118"/>
            <a:ext cx="2488051" cy="2488051"/>
          </a:xfrm>
          <a:prstGeom prst="rect">
            <a:avLst/>
          </a:prstGeom>
        </p:spPr>
      </p:pic>
      <p:pic>
        <p:nvPicPr>
          <p:cNvPr id="20" name="Picture 19" descr="Logo, company name&#10;&#10;Description automatically generated">
            <a:extLst>
              <a:ext uri="{FF2B5EF4-FFF2-40B4-BE49-F238E27FC236}">
                <a16:creationId xmlns:a16="http://schemas.microsoft.com/office/drawing/2014/main" id="{259589E1-AAB2-930F-36F5-6216156D54D3}"/>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793B8BE0-31B8-E56B-2FAA-104DE00E50A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67479799"/>
      </p:ext>
    </p:extLst>
  </p:cSld>
  <p:clrMapOvr>
    <a:masterClrMapping/>
  </p:clrMapOvr>
  <mc:AlternateContent xmlns:mc="http://schemas.openxmlformats.org/markup-compatibility/2006" xmlns:p14="http://schemas.microsoft.com/office/powerpoint/2010/main">
    <mc:Choice Requires="p14">
      <p:transition spd="slow" p14:dur="2000" advTm="16126"/>
    </mc:Choice>
    <mc:Fallback xmlns="">
      <p:transition spd="slow" advTm="1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2391-41F6-C64D-5700-E8F6AB29715D}"/>
              </a:ext>
            </a:extLst>
          </p:cNvPr>
          <p:cNvSpPr>
            <a:spLocks noGrp="1"/>
          </p:cNvSpPr>
          <p:nvPr>
            <p:ph type="title"/>
          </p:nvPr>
        </p:nvSpPr>
        <p:spPr/>
        <p:txBody>
          <a:bodyPr/>
          <a:lstStyle/>
          <a:p>
            <a:r>
              <a:rPr lang="en-US" dirty="0">
                <a:latin typeface="Myriad Pro Light" panose="020B0403030403020204" pitchFamily="34" charset="0"/>
              </a:rPr>
              <a:t>Learning About Power </a:t>
            </a:r>
          </a:p>
        </p:txBody>
      </p:sp>
      <p:sp>
        <p:nvSpPr>
          <p:cNvPr id="13" name="Oval 12">
            <a:extLst>
              <a:ext uri="{FF2B5EF4-FFF2-40B4-BE49-F238E27FC236}">
                <a16:creationId xmlns:a16="http://schemas.microsoft.com/office/drawing/2014/main" id="{CD52EFFF-C25E-FF52-FB2E-F4D3A3677731}"/>
              </a:ext>
            </a:extLst>
          </p:cNvPr>
          <p:cNvSpPr/>
          <p:nvPr/>
        </p:nvSpPr>
        <p:spPr>
          <a:xfrm>
            <a:off x="7622019" y="2806028"/>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7C7291-3A97-844A-79E8-B0E940A1705A}"/>
              </a:ext>
            </a:extLst>
          </p:cNvPr>
          <p:cNvPicPr>
            <a:picLocks noChangeAspect="1"/>
          </p:cNvPicPr>
          <p:nvPr/>
        </p:nvPicPr>
        <p:blipFill>
          <a:blip r:embed="rId6"/>
          <a:stretch>
            <a:fillRect/>
          </a:stretch>
        </p:blipFill>
        <p:spPr>
          <a:xfrm>
            <a:off x="6749121" y="311337"/>
            <a:ext cx="2042131" cy="2042131"/>
          </a:xfrm>
          <a:prstGeom prst="rect">
            <a:avLst/>
          </a:prstGeom>
        </p:spPr>
      </p:pic>
      <p:pic>
        <p:nvPicPr>
          <p:cNvPr id="8" name="Picture 7">
            <a:extLst>
              <a:ext uri="{FF2B5EF4-FFF2-40B4-BE49-F238E27FC236}">
                <a16:creationId xmlns:a16="http://schemas.microsoft.com/office/drawing/2014/main" id="{98B80DDD-A632-B72F-A966-3040AF1B7655}"/>
              </a:ext>
            </a:extLst>
          </p:cNvPr>
          <p:cNvPicPr>
            <a:picLocks noChangeAspect="1"/>
          </p:cNvPicPr>
          <p:nvPr/>
        </p:nvPicPr>
        <p:blipFill>
          <a:blip r:embed="rId7"/>
          <a:stretch>
            <a:fillRect/>
          </a:stretch>
        </p:blipFill>
        <p:spPr>
          <a:xfrm>
            <a:off x="1593816" y="2903681"/>
            <a:ext cx="2724912" cy="2724912"/>
          </a:xfrm>
          <a:prstGeom prst="rect">
            <a:avLst/>
          </a:prstGeom>
        </p:spPr>
      </p:pic>
      <p:pic>
        <p:nvPicPr>
          <p:cNvPr id="11" name="Picture 10">
            <a:extLst>
              <a:ext uri="{FF2B5EF4-FFF2-40B4-BE49-F238E27FC236}">
                <a16:creationId xmlns:a16="http://schemas.microsoft.com/office/drawing/2014/main" id="{7B55E4C8-D0E4-986B-0D5D-147FFA170E37}"/>
              </a:ext>
            </a:extLst>
          </p:cNvPr>
          <p:cNvPicPr>
            <a:picLocks noChangeAspect="1"/>
          </p:cNvPicPr>
          <p:nvPr/>
        </p:nvPicPr>
        <p:blipFill>
          <a:blip r:embed="rId8"/>
          <a:stretch>
            <a:fillRect/>
          </a:stretch>
        </p:blipFill>
        <p:spPr>
          <a:xfrm>
            <a:off x="5045273" y="2784808"/>
            <a:ext cx="2724913" cy="2724913"/>
          </a:xfrm>
          <a:prstGeom prst="rect">
            <a:avLst/>
          </a:prstGeom>
        </p:spPr>
      </p:pic>
      <p:pic>
        <p:nvPicPr>
          <p:cNvPr id="14" name="Picture 13">
            <a:extLst>
              <a:ext uri="{FF2B5EF4-FFF2-40B4-BE49-F238E27FC236}">
                <a16:creationId xmlns:a16="http://schemas.microsoft.com/office/drawing/2014/main" id="{8522CA04-E811-098B-B1F4-DD0782787011}"/>
              </a:ext>
            </a:extLst>
          </p:cNvPr>
          <p:cNvPicPr>
            <a:picLocks noChangeAspect="1"/>
          </p:cNvPicPr>
          <p:nvPr/>
        </p:nvPicPr>
        <p:blipFill>
          <a:blip r:embed="rId9"/>
          <a:stretch>
            <a:fillRect/>
          </a:stretch>
        </p:blipFill>
        <p:spPr>
          <a:xfrm flipH="1">
            <a:off x="1579406" y="2553596"/>
            <a:ext cx="700169" cy="700169"/>
          </a:xfrm>
          <a:prstGeom prst="rect">
            <a:avLst/>
          </a:prstGeom>
        </p:spPr>
      </p:pic>
      <p:pic>
        <p:nvPicPr>
          <p:cNvPr id="15" name="Picture 14" descr="Logo, company name&#10;&#10;Description automatically generated">
            <a:extLst>
              <a:ext uri="{FF2B5EF4-FFF2-40B4-BE49-F238E27FC236}">
                <a16:creationId xmlns:a16="http://schemas.microsoft.com/office/drawing/2014/main" id="{647DB02E-33E3-F96D-0A46-2A431E34E1F8}"/>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2295C079-DEE9-AEFC-84C8-8CC3ED69014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82709841"/>
      </p:ext>
    </p:extLst>
  </p:cSld>
  <p:clrMapOvr>
    <a:masterClrMapping/>
  </p:clrMapOvr>
  <mc:AlternateContent xmlns:mc="http://schemas.openxmlformats.org/markup-compatibility/2006" xmlns:p14="http://schemas.microsoft.com/office/powerpoint/2010/main">
    <mc:Choice Requires="p14">
      <p:transition spd="slow" p14:dur="2000" advTm="47844"/>
    </mc:Choice>
    <mc:Fallback xmlns="">
      <p:transition spd="slow" advTm="4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3|23.4"/>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1|37.6"/>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8|1.9|1.8|2.7"/>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5"/>
</p:tagLst>
</file>

<file path=ppt/tags/tag14.xml><?xml version="1.0" encoding="utf-8"?>
<p:tagLst xmlns:a="http://schemas.openxmlformats.org/drawingml/2006/main" xmlns:r="http://schemas.openxmlformats.org/officeDocument/2006/relationships" xmlns:p="http://schemas.openxmlformats.org/presentationml/2006/main">
  <p:tag name="TIMING" val="|6.4|25.2"/>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1.4|7.4"/>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1|2.2"/>
</p:tagLst>
</file>

<file path=ppt/tags/tag19.xml><?xml version="1.0" encoding="utf-8"?>
<p:tagLst xmlns:a="http://schemas.openxmlformats.org/drawingml/2006/main" xmlns:r="http://schemas.openxmlformats.org/officeDocument/2006/relationships" xmlns:p="http://schemas.openxmlformats.org/presentationml/2006/main">
  <p:tag name="TIMING" val="|23.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6"/>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8.3|22.5|34.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5"/>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6"/>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5.3|6.1|7.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4|3|2.8"/>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3|3.8|2.6"/>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8"/>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16634</TotalTime>
  <Words>4108</Words>
  <Application>Microsoft Office PowerPoint</Application>
  <PresentationFormat>On-screen Show (4:3)</PresentationFormat>
  <Paragraphs>237</Paragraphs>
  <Slides>31</Slides>
  <Notes>31</Notes>
  <HiddenSlides>0</HiddenSlides>
  <MMClips>25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Malayalam MN</vt:lpstr>
      <vt:lpstr>Myriad Pro Light</vt:lpstr>
      <vt:lpstr>Tahoma</vt:lpstr>
      <vt:lpstr>Times New Roman</vt:lpstr>
      <vt:lpstr>Craig-BullyingRelationsMiami2008-TR</vt:lpstr>
      <vt:lpstr>Office Theme</vt:lpstr>
      <vt:lpstr>1_Office Theme</vt:lpstr>
      <vt:lpstr>Development of Power</vt:lpstr>
      <vt:lpstr>PowerPoint Presentation</vt:lpstr>
      <vt:lpstr>PowerPoint Presentation</vt:lpstr>
      <vt:lpstr>PowerPoint Presentation</vt:lpstr>
      <vt:lpstr>PowerPoint Presentation</vt:lpstr>
      <vt:lpstr>PowerPoint Presentation</vt:lpstr>
      <vt:lpstr>PowerPoint Presentation</vt:lpstr>
      <vt:lpstr>Learning About Power </vt:lpstr>
      <vt:lpstr>Learning About Power </vt:lpstr>
      <vt:lpstr>Learning About Power</vt:lpstr>
      <vt:lpstr>Learning About Power</vt:lpstr>
      <vt:lpstr>PowerPoint Presentation</vt:lpstr>
      <vt:lpstr>PowerPoint Presentation</vt:lpstr>
      <vt:lpstr>PowerPoint Presentation</vt:lpstr>
      <vt:lpstr>PowerPoint Presentation</vt:lpstr>
      <vt:lpstr>Using Power Across Relationships</vt:lpstr>
      <vt:lpstr>Identity-based Bullying</vt:lpstr>
      <vt:lpstr>Identity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254</cp:revision>
  <dcterms:created xsi:type="dcterms:W3CDTF">2020-10-05T20:37:08Z</dcterms:created>
  <dcterms:modified xsi:type="dcterms:W3CDTF">2022-08-31T16:24:44Z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674DB931-FC84-4861-BE0D-BE88C413230B</vt:lpwstr>
  </property>
  <property fmtid="{D5CDD505-2E9C-101B-9397-08002B2CF9AE}" pid="3" name="ArticulatePath">
    <vt:lpwstr>Development of Power_2022.08.04_DE</vt:lpwstr>
  </property>
</Properties>
</file>