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Lst>
  <p:notesMasterIdLst>
    <p:notesMasterId r:id="rId32"/>
  </p:notesMasterIdLst>
  <p:sldIdLst>
    <p:sldId id="256" r:id="rId3"/>
    <p:sldId id="737" r:id="rId4"/>
    <p:sldId id="328" r:id="rId5"/>
    <p:sldId id="329" r:id="rId6"/>
    <p:sldId id="330" r:id="rId7"/>
    <p:sldId id="351" r:id="rId8"/>
    <p:sldId id="331" r:id="rId9"/>
    <p:sldId id="347" r:id="rId10"/>
    <p:sldId id="332" r:id="rId11"/>
    <p:sldId id="333" r:id="rId12"/>
    <p:sldId id="334" r:id="rId13"/>
    <p:sldId id="335" r:id="rId14"/>
    <p:sldId id="348" r:id="rId15"/>
    <p:sldId id="336" r:id="rId16"/>
    <p:sldId id="321" r:id="rId17"/>
    <p:sldId id="337" r:id="rId18"/>
    <p:sldId id="352" r:id="rId19"/>
    <p:sldId id="338" r:id="rId20"/>
    <p:sldId id="349" r:id="rId21"/>
    <p:sldId id="340" r:id="rId22"/>
    <p:sldId id="341" r:id="rId23"/>
    <p:sldId id="356" r:id="rId24"/>
    <p:sldId id="342" r:id="rId25"/>
    <p:sldId id="357" r:id="rId26"/>
    <p:sldId id="350" r:id="rId27"/>
    <p:sldId id="290" r:id="rId28"/>
    <p:sldId id="295" r:id="rId29"/>
    <p:sldId id="358" r:id="rId30"/>
    <p:sldId id="738"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256"/>
            <p14:sldId id="737"/>
          </p14:sldIdLst>
        </p14:section>
        <p14:section name="What is Bullying?" id="{D034B5F6-DB8C-458C-AA23-7B8965D79549}">
          <p14:sldIdLst>
            <p14:sldId id="328"/>
            <p14:sldId id="329"/>
            <p14:sldId id="330"/>
            <p14:sldId id="351"/>
            <p14:sldId id="331"/>
          </p14:sldIdLst>
        </p14:section>
        <p14:section name="Identity-Based Bullying" id="{0E54D60E-67D3-6342-BB6E-562FBC331136}">
          <p14:sldIdLst>
            <p14:sldId id="347"/>
            <p14:sldId id="332"/>
            <p14:sldId id="333"/>
          </p14:sldIdLst>
        </p14:section>
        <p14:section name="Stigma, Oppression, &amp; Privilege" id="{B55199AC-ADA8-2040-829A-1B8A0D4EEFB6}">
          <p14:sldIdLst>
            <p14:sldId id="334"/>
            <p14:sldId id="335"/>
            <p14:sldId id="348"/>
            <p14:sldId id="336"/>
            <p14:sldId id="321"/>
            <p14:sldId id="337"/>
            <p14:sldId id="352"/>
            <p14:sldId id="338"/>
          </p14:sldIdLst>
        </p14:section>
        <p14:section name="Stereotypes" id="{54D43B08-E303-A644-A076-37EA4ECF5FBB}">
          <p14:sldIdLst>
            <p14:sldId id="349"/>
            <p14:sldId id="340"/>
          </p14:sldIdLst>
        </p14:section>
        <p14:section name="Intersectionality" id="{30147A28-0DD6-7D49-A426-F5609A1C9EDA}">
          <p14:sldIdLst>
            <p14:sldId id="341"/>
            <p14:sldId id="356"/>
            <p14:sldId id="342"/>
            <p14:sldId id="357"/>
            <p14:sldId id="350"/>
            <p14:sldId id="290"/>
            <p14:sldId id="295"/>
          </p14:sldIdLst>
        </p14:section>
        <p14:section name="Wrap-Up" id="{98775BE4-07EB-C340-A1B7-97C58FA2FF28}">
          <p14:sldIdLst>
            <p14:sldId id="358"/>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E1B1CC94-3F57-C818-789E-AEB90FC06FF0}" name="Deinera Exner" initials="DE" userId="S::deinera.exner2@ucalgary.ca::2439665a-da84-4bff-a971-818aee75c77a" providerId="AD"/>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46"/>
    <a:srgbClr val="3280B6"/>
    <a:srgbClr val="8BD6ED"/>
    <a:srgbClr val="D64851"/>
    <a:srgbClr val="DD4851"/>
    <a:srgbClr val="32B680"/>
    <a:srgbClr val="0895CE"/>
    <a:srgbClr val="006BB9"/>
    <a:srgbClr val="0080AF"/>
    <a:srgbClr val="096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4" autoAdjust="0"/>
    <p:restoredTop sz="87465" autoAdjust="0"/>
  </p:normalViewPr>
  <p:slideViewPr>
    <p:cSldViewPr snapToGrid="0">
      <p:cViewPr varScale="1">
        <p:scale>
          <a:sx n="84" d="100"/>
          <a:sy n="84" d="100"/>
        </p:scale>
        <p:origin x="1230" y="84"/>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Dans vos conversations, vous avez peut-être évoqué le fait que les jeunes victimes d’intimidation en raison de certaines parties de leur identité ont un statut social inférieur ou sont moins populaires que les jeunes qui les intimident.</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a:t>
            </a:r>
            <a:r>
              <a:rPr lang="fr-CA" sz="1200" i="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Mais pourquoi ces différences de pouvoir qui conduisent à l’intimidation fondée sur l’identité existent-elles?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287854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Pour le comprendre, il faut faire un retour en arrière et regarder l’histoire du Canada.</a:t>
            </a:r>
            <a:endParaRPr lang="en-CA" sz="1200" i="0" kern="1200" dirty="0">
              <a:solidFill>
                <a:schemeClr val="tx1"/>
              </a:solidFill>
              <a:effectLst/>
              <a:latin typeface="+mn-lt"/>
              <a:ea typeface="+mn-ea"/>
              <a:cs typeface="+mn-cs"/>
            </a:endParaRPr>
          </a:p>
          <a:p>
            <a:pPr lvl="0"/>
            <a:r>
              <a:rPr lang="fr-CA" sz="1200" i="0" kern="1200" dirty="0">
                <a:solidFill>
                  <a:schemeClr val="tx1"/>
                </a:solidFill>
                <a:effectLst/>
                <a:latin typeface="+mn-lt"/>
                <a:ea typeface="+mn-ea"/>
                <a:cs typeface="+mn-cs"/>
              </a:rPr>
              <a:t>Dans l’histoire du Canada, [CLIQUER] les hommes blancs et physiquement aptes ont reçu le plus de pouvoir.  Pour cette raison, certains groupes de personnes ont été bien traitées [CLIQUER] et d’autres ont été injustement traitées. [CLIQUER] </a:t>
            </a:r>
            <a:endParaRPr lang="en-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Les personnes traitées injustement sont stigmatisées [CLIQUER] parce que la société les considère comme « différentes ». La stigmatisation est la discrimination à l’encontre de personnes sur la base de caractéristiques qui les rendent différentes des autres personnes appartenant aux groupes dominants de la société.</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27456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Par exemple, [CLIQUER] la société nous dit dès la naissance qu’il est « normal » d’être capable de marcher d’une certaine manière sans aucune aide.</a:t>
            </a:r>
            <a:endParaRPr lang="en-CA" sz="1200" i="0" kern="1200" dirty="0">
              <a:solidFill>
                <a:schemeClr val="tx1"/>
              </a:solidFill>
              <a:effectLst/>
              <a:latin typeface="+mn-lt"/>
              <a:ea typeface="+mn-ea"/>
              <a:cs typeface="+mn-cs"/>
            </a:endParaRPr>
          </a:p>
          <a:p>
            <a:pPr lvl="0"/>
            <a:r>
              <a:rPr lang="fr-CA" sz="1200" i="0" kern="1200" dirty="0">
                <a:solidFill>
                  <a:schemeClr val="tx1"/>
                </a:solidFill>
                <a:effectLst/>
                <a:latin typeface="+mn-lt"/>
                <a:ea typeface="+mn-ea"/>
                <a:cs typeface="+mn-cs"/>
              </a:rPr>
              <a:t>[CLIQUER] Si une personne souffre d’un handicap affectant sa capacité à se déplacer, et qu’elle utilise un dispositif tel qu’un fauteuil roulant ou une canne pour se déplacer, elle est donc considérée comme « différente » et fait l’objet de stigmatisation. </a:t>
            </a:r>
            <a:endParaRPr lang="en-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En conséquence, [CLIQUER] les personnes handicapées sont exclues de nombreux contextes sociaux et leurs besoins sont ignorés dans de nombreux espaces physiques, comme en témoignent les restaurants et les magasins qui ne disposent pas de rampes d’accès ou d’espaces adaptés aux fauteuils roulants. [CLIQUER]</a:t>
            </a:r>
            <a:r>
              <a:rPr lang="en-CA" i="0" dirty="0">
                <a:effectLst/>
              </a:rPr>
              <a:t> </a:t>
            </a:r>
            <a:endParaRPr lang="en-CA" sz="1200" i="0" kern="1200" dirty="0">
              <a:solidFill>
                <a:schemeClr val="tx1"/>
              </a:solidFill>
              <a:effectLst/>
              <a:latin typeface="+mn-lt"/>
              <a:ea typeface="+mn-ea"/>
              <a:cs typeface="+mn-cs"/>
            </a:endParaRPr>
          </a:p>
          <a:p>
            <a:pPr lvl="2"/>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4275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Mais tout le monde a le droit d’être traité correctement et avec respect. Cela s’applique également aux relations, ce qui signifie que les enfants et les jeunes ont le droit de ne pas être victimes d’intimidation. Alors, comment utiliser les connaissances sur la stigmatisation et la discrimination pour prévenir l’intimidation fondée sur l’identité et veiller à ce tout le monde soit bien traité? </a:t>
            </a:r>
            <a:endParaRPr lang="en-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La première étape consiste à identifier ce que la société nous a dit à propos de qui devait être bien traité et qui devait être mal traité, et pourquoi. Cela nous aidera à mieux comprendre qui a continué à être traité injustement, simplement en raison de son appartenance à un groupe.</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2856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[DEMANDEZ]</a:t>
            </a:r>
          </a:p>
          <a:p>
            <a:pPr lvl="0"/>
            <a:r>
              <a:rPr lang="fr-CA" sz="1200" kern="1200" dirty="0">
                <a:solidFill>
                  <a:schemeClr val="tx1"/>
                </a:solidFill>
                <a:effectLst/>
                <a:latin typeface="+mn-lt"/>
                <a:ea typeface="+mn-ea"/>
                <a:cs typeface="+mn-cs"/>
              </a:rPr>
              <a:t>En petits groupes, remplissez cette fiche d’exercice [utilisez le document]. Réfléchissez aux groupes que la société a bien traités et à ceux qu’elle a injustement traités.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Il est important de réfléchir aux raisons pour lesquelles certains groupes ont été traités injustement par la société.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a:t>
            </a:r>
            <a:r>
              <a:rPr lang="fr-CA" sz="1200" b="0" i="0" kern="1200" dirty="0">
                <a:solidFill>
                  <a:schemeClr val="tx1"/>
                </a:solidFill>
                <a:effectLst/>
                <a:latin typeface="+mn-lt"/>
                <a:ea typeface="+mn-ea"/>
                <a:cs typeface="+mn-cs"/>
              </a:rPr>
              <a:t>AIDE À LA FACILITATION</a:t>
            </a:r>
            <a:r>
              <a:rPr lang="en-CA" sz="1200" kern="1200" dirty="0">
                <a:solidFill>
                  <a:schemeClr val="tx1"/>
                </a:solidFill>
                <a:effectLst/>
                <a:latin typeface="+mn-lt"/>
                <a:ea typeface="+mn-ea"/>
                <a:cs typeface="+mn-cs"/>
              </a:rPr>
              <a:t>]</a:t>
            </a:r>
          </a:p>
          <a:p>
            <a:r>
              <a:rPr lang="fr-CA" sz="1200" kern="1200" dirty="0">
                <a:solidFill>
                  <a:schemeClr val="tx1"/>
                </a:solidFill>
                <a:effectLst/>
                <a:latin typeface="+mn-lt"/>
                <a:ea typeface="+mn-ea"/>
                <a:cs typeface="+mn-cs"/>
              </a:rPr>
              <a:t>Nous voulons être en mesure de comprendre ce qu’est l’intimidation fondée sur l’identité, mais nous ne voulons PAS donner aux élèves des idées sur « comment intimider ». En d’autres termes, nous voulons que les élèves réfléchissent à la manière dont la société en général renforce les stéréotypes ou les stigmates. Nous voulons également faire attention à la façon dont nous parlons de ces exemples. Il ne s’agit pas seulement de scénarios hypothétiques, mais souvent d’expériences réelles vécues par les élèves de votre classe. Soyez-en conscient et orientez vos discussions en conséquence. Veillez également à ne pas demander aux élèves issus de groupes marginalisés de répondre à toutes les questions des élèves du groupe majoritaire sur leur identité - dites aux élèves du groupe majoritaire que s’ils veulent en savoir plus, il est important qu’ils fassent cet apprentissage par eux-mêmes, et que vous pouvez les aider à trouver de bonnes ressources pour celui-ci </a:t>
            </a:r>
            <a:endParaRPr lang="en-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Lorsque vous discutez du « pourquoi » des différences, orientez la conversation vers des problèmes systémiques plus vastes (racisme, sexisme, discrimination fondée sur la capacité physique) afin que les élèves comprennent que les groupes opprimés ne sont en rien fautifs et que cette oppression concerne ceux qui ont le pouvoir et la façon dont il est maintenu, et non les problèmes ou déficits individuels. Vous devrez tenir compte du stade de développement de vos élèves et organiser cette activité en conséquence (voir « Introduction aux ressources d’enseignement et d’apprentissage pour la prévention de l’intimidation sur l’identité » pour des informations plus détaillées).</a:t>
            </a:r>
            <a:endParaRPr lang="en-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Au cours de l’activité, les élèves travailleront sur divers exemples figurant sur la fiche d’exercice. Précisez aux élèves que la fiche d’exercice contient certains exemples, mais qu’il en existe beaucoup d’autres qui n’y figurent pas (par exemple, la psychophobie). Sur la base de la fiche d’exercice, voici une liste de groupes que les élèves auraient pu identifier comme étant traités injustement : handicapés, </a:t>
            </a:r>
            <a:r>
              <a:rPr lang="fr-CA" sz="1200" kern="1200" dirty="0" err="1">
                <a:solidFill>
                  <a:schemeClr val="tx1"/>
                </a:solidFill>
                <a:effectLst/>
                <a:latin typeface="+mn-lt"/>
                <a:ea typeface="+mn-ea"/>
                <a:cs typeface="+mn-cs"/>
              </a:rPr>
              <a:t>neurodivers</a:t>
            </a:r>
            <a:r>
              <a:rPr lang="fr-CA" sz="1200" kern="1200" dirty="0">
                <a:solidFill>
                  <a:schemeClr val="tx1"/>
                </a:solidFill>
                <a:effectLst/>
                <a:latin typeface="+mn-lt"/>
                <a:ea typeface="+mn-ea"/>
                <a:cs typeface="+mn-cs"/>
              </a:rPr>
              <a:t>, lesbiennes, gays, queers, pan, bi, asexuels, femmes et personnes de genre différent, personnes âgées, enfants (moins de 18 ans), personnes d’origine ethnoculturelle (par exemple, Noirs, Asiatiques, </a:t>
            </a:r>
            <a:r>
              <a:rPr lang="fr-CA" sz="1200" kern="1200" dirty="0" err="1">
                <a:solidFill>
                  <a:schemeClr val="tx1"/>
                </a:solidFill>
                <a:effectLst/>
                <a:latin typeface="+mn-lt"/>
                <a:ea typeface="+mn-ea"/>
                <a:cs typeface="+mn-cs"/>
              </a:rPr>
              <a:t>Latinos-américains</a:t>
            </a:r>
            <a:r>
              <a:rPr lang="fr-CA" sz="1200" kern="1200" dirty="0">
                <a:solidFill>
                  <a:schemeClr val="tx1"/>
                </a:solidFill>
                <a:effectLst/>
                <a:latin typeface="+mn-lt"/>
                <a:ea typeface="+mn-ea"/>
                <a:cs typeface="+mn-cs"/>
              </a:rPr>
              <a:t>), peuples autochtones, personnes pauvres, personnes corpulentes, nouveaux arrivants ou immigrants. Précisez que toutes les personnes qui s’identifient à un groupe opprimé ne sont pas forcément victimes d’intimidation fondée sur l’identité, mais que toutes les personnes qui en sont victimes font partie d’un groupe opprimé. Ainsi, la société joue un rôle dans le fait de savoir qui est le plus susceptible d’être victime d’intimidation, et qui est le plus susceptible d’en être protégé. La conversation doit faire le lien avec des problèmes structurels plus importants (par exemple, le racisme) conduisant aux différences de pouvoir que nous observons dans la société, afin que les élèves comprennent que le traitement injuste des groupes opprimés n’est en aucun cas leur faute. </a:t>
            </a:r>
            <a:endParaRPr lang="en-CA" sz="1200" kern="1200" dirty="0">
              <a:solidFill>
                <a:schemeClr val="tx1"/>
              </a:solidFill>
              <a:effectLst/>
              <a:latin typeface="+mn-lt"/>
              <a:ea typeface="+mn-ea"/>
              <a:cs typeface="+mn-cs"/>
            </a:endParaRP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vous souhaitez approfondir ces conversations, envisagez ces activités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kern="1200" dirty="0">
                <a:solidFill>
                  <a:schemeClr val="tx1"/>
                </a:solidFill>
                <a:effectLst/>
                <a:latin typeface="+mn-lt"/>
                <a:ea typeface="+mn-ea"/>
                <a:cs typeface="+mn-cs"/>
              </a:rPr>
              <a:t>https://</a:t>
            </a:r>
            <a:r>
              <a:rPr lang="fr-CA" sz="1200" i="0" kern="1200" dirty="0" err="1">
                <a:solidFill>
                  <a:schemeClr val="tx1"/>
                </a:solidFill>
                <a:effectLst/>
                <a:latin typeface="+mn-lt"/>
                <a:ea typeface="+mn-ea"/>
                <a:cs typeface="+mn-cs"/>
              </a:rPr>
              <a:t>ccrweb.ca</a:t>
            </a:r>
            <a:r>
              <a:rPr lang="fr-CA" sz="1200" i="0" kern="1200" dirty="0">
                <a:solidFill>
                  <a:schemeClr val="tx1"/>
                </a:solidFill>
                <a:effectLst/>
                <a:latin typeface="+mn-lt"/>
                <a:ea typeface="+mn-ea"/>
                <a:cs typeface="+mn-cs"/>
              </a:rPr>
              <a:t>/</a:t>
            </a:r>
            <a:r>
              <a:rPr lang="fr-CA" sz="1200" i="0" kern="1200" dirty="0" err="1">
                <a:solidFill>
                  <a:schemeClr val="tx1"/>
                </a:solidFill>
                <a:effectLst/>
                <a:latin typeface="+mn-lt"/>
                <a:ea typeface="+mn-ea"/>
                <a:cs typeface="+mn-cs"/>
              </a:rPr>
              <a:t>fr</a:t>
            </a:r>
            <a:r>
              <a:rPr lang="fr-CA" sz="1200" i="0" kern="1200" dirty="0">
                <a:solidFill>
                  <a:schemeClr val="tx1"/>
                </a:solidFill>
                <a:effectLst/>
                <a:latin typeface="+mn-lt"/>
                <a:ea typeface="+mn-ea"/>
                <a:cs typeface="+mn-cs"/>
              </a:rPr>
              <a:t>/anti-oppression</a:t>
            </a:r>
            <a:endParaRPr lang="en-CA"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kern="1200" dirty="0">
                <a:solidFill>
                  <a:schemeClr val="tx1"/>
                </a:solidFill>
                <a:effectLst/>
                <a:latin typeface="+mn-lt"/>
                <a:ea typeface="+mn-ea"/>
                <a:cs typeface="+mn-cs"/>
              </a:rPr>
              <a:t>http://lgbtq2stoolkit.learningcommunity.ca/training/power-</a:t>
            </a:r>
            <a:r>
              <a:rPr lang="fr-CA" sz="1200" i="0" kern="1200" dirty="0" err="1">
                <a:solidFill>
                  <a:schemeClr val="tx1"/>
                </a:solidFill>
                <a:effectLst/>
                <a:latin typeface="+mn-lt"/>
                <a:ea typeface="+mn-ea"/>
                <a:cs typeface="+mn-cs"/>
              </a:rPr>
              <a:t>flower</a:t>
            </a:r>
            <a:r>
              <a:rPr lang="fr-CA" sz="1200" i="0" kern="1200" dirty="0">
                <a:solidFill>
                  <a:schemeClr val="tx1"/>
                </a:solidFill>
                <a:effectLst/>
                <a:latin typeface="+mn-lt"/>
                <a:ea typeface="+mn-ea"/>
                <a:cs typeface="+mn-cs"/>
              </a:rPr>
              <a:t>/</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316174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est important de comprendre [CLIQUER] qui est bien traité et qui est traité injustement car [CLIQUER] cela nous aide à voir d’où viennent la discrimination et la stigmatisation, ce qui est important pour reconnaître les racines de l’intimidation fondée sur l’identité.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La stigmatisation et la discrimination sont dues [CLIQUER]</a:t>
            </a:r>
            <a:r>
              <a:rPr lang="fr-CA" sz="1200" i="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aux différences de pouvoir entre les divers groupes de la société. </a:t>
            </a:r>
            <a:endParaRPr lang="en-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Ces différences de pouvoir sont fondées sur des croyances et des systèmes sociaux nuisibles, </a:t>
            </a:r>
            <a:r>
              <a:rPr lang="fr-CA" sz="1200" i="1" kern="1200" dirty="0">
                <a:solidFill>
                  <a:schemeClr val="tx1"/>
                </a:solidFill>
                <a:effectLst/>
                <a:latin typeface="+mn-lt"/>
                <a:ea typeface="+mn-ea"/>
                <a:cs typeface="+mn-cs"/>
              </a:rPr>
              <a:t>pas</a:t>
            </a:r>
            <a:r>
              <a:rPr lang="fr-CA" sz="1200" i="0" kern="1200" dirty="0">
                <a:solidFill>
                  <a:schemeClr val="tx1"/>
                </a:solidFill>
                <a:effectLst/>
                <a:latin typeface="+mn-lt"/>
                <a:ea typeface="+mn-ea"/>
                <a:cs typeface="+mn-cs"/>
              </a:rPr>
              <a:t> sur des capacités individuelles. </a:t>
            </a:r>
            <a:endParaRPr lang="en-US" i="0" dirty="0"/>
          </a:p>
        </p:txBody>
      </p:sp>
      <p:sp>
        <p:nvSpPr>
          <p:cNvPr id="4" name="Slide Number Placeholder 3"/>
          <p:cNvSpPr>
            <a:spLocks noGrp="1"/>
          </p:cNvSpPr>
          <p:nvPr>
            <p:ph type="sldNum" sz="quarter" idx="5"/>
          </p:nvPr>
        </p:nvSpPr>
        <p:spPr/>
        <p:txBody>
          <a:bodyPr/>
          <a:lstStyle/>
          <a:p>
            <a:fld id="{EBFA70C6-9FC1-5E40-8E21-9326C8547B69}" type="slidenum">
              <a:rPr lang="en-US" smtClean="0"/>
              <a:t>15</a:t>
            </a:fld>
            <a:endParaRPr lang="en-US"/>
          </a:p>
        </p:txBody>
      </p:sp>
    </p:spTree>
    <p:extLst>
      <p:ext uri="{BB962C8B-B14F-4D97-AF65-F5344CB8AC3E}">
        <p14:creationId xmlns:p14="http://schemas.microsoft.com/office/powerpoint/2010/main" val="327620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En réfléchissant davantage au pouvoir, [CLIQUER] lorsque quelqu’un est traité injustement simplement parce qu’il appartient à un certain groupe, nous parlons en fait d’un phénomène appelé oppression. Les personnes opprimées se voient refuser le droit d’être pleinement elles-mêmes et ne sont pas toujours acceptées par la société.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209497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Lorsque nous nous demandons qui n’a</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pas</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été traité injustement en raison de son identité, [CLIQUER] nous pensons en fait à ce que l’on appelle les privilèges. Une personne bénéficie de privilèges [CLIQUER] lorsqu’elle n’est pas confrontée à des inconvénients du fait de son appartenance à un certain groupe. Les personnes appartenant à des groupes privilégiés sont généralement mieux traitées que les autres, et sont généralement mieux acceptées par la société. </a:t>
            </a:r>
            <a:endParaRPr lang="en-CA"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Par exemple, les Blancs peuvent habituellement conduire dans un quartier riche sans se faire arrêter par la police parce qu’ils ne semblent pas « suspects » dans ce contexte, et ils peuvent déambuler dans un magasin sans être suivis par un employé qui pense qu’ils vont voler quelque chose. C’est un privilège de ne jamais avoir à faire l’expérience de ce qu’on appelle le « profilage racial ».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144194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Comme nous venons de l’identifier dans l’activité, certains groupes ont reçu des privilèges tandis que d’autres groupes ont été opprimés au fil du temps.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Lorsque cela se produit, cela continue à créer des différences de pouvoir entre les groupes de personnes. Ceux qui ont plus de privilèges continuent à avoir plus de pouvoir, et ceux qui sont opprimés continuent à en avoir moins.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Comprendre les différences de pouvoir peut nous aider à comprendre l’intimidation fondée sur l’identité, car celles-ci sont enracinées dans le pouvoir. Les différences de pouvoir fondées sur le genre, la race, l’origine ethnique, l’orientation sexuelle et le handicap, entre autres, ont été créées par ceux qui détiennent le pouvoir dans la société, en opprimant certains groupes et en privilégiant d’autres au fil du temps. Les déséquilibres de pouvoir dans la société au sens large sont alors une cause profonde (c’est-à-dire qu’ils servent de fondement au comportement) de ceux qui sont victimes d’intimidation et de ceux qui la perpètrent.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Toutes les personnes qui ont des privilèges ne perpètrent pas de l’intimidation fondée sur l’identité. Et toutes les personnes qui s’identifient à un groupe ayant subi une oppression n’en seront pas nécessairement victimes, mais toutes les personnes ayant subi de l’intimidation fondée sur l’identité font partie d’un groupe ayant subi une oppression. Ainsi, la société joue un rôle dans le fait de savoir qui est le plus susceptible d’être victime d’intimidation, et qui est le plus susceptible d’en être protégé. Cependant, les différences de pouvoir font que les personnes opprimées sont plus susceptibles d’être victimes d’intimidation fondée sur l’identité.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Ainsi, l’intimidation fondée sur l’identité ne consiste pas seulement à cibler un individu. Elle englobe également les attitudes négatives que les gens peuvent avoir à l’égard d’un groupe auquel ils s’identifient. Ces attitudes sont acquises au fil du temps en vivant dans une société où le pouvoir est utilisé pour privilégier certains et en opprimer beaucoup d’autres. </a:t>
            </a:r>
            <a:endParaRPr lang="en-CA" sz="18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209623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 fin de compte, ces attitudes peuvent prendre la forme de ce que l’on appelle des stéréotypes.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stéréotypes sont [CLIQUER] les croyances injustes que les gens ont sur d’autres groupes de personnes.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stéréotypes se développent au cours de notre vie, au fil des interactions avec notre famille, nos amis et nos communautés. Parfois, nous apprenons simplement à accepter les croyances que nous avons entendues sur d’autres groupes de personnes. Souvent, nous ne sommes même pas conscients de nos suppositions et de nos préjugés, et de la façon dont ils peuvent être nuisibles.</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Les personnes qui appartiennent à des groupes opprimés, et qui ont donc moins de pouvoir, sont soumises à des stéréotypes. Les croyances injustes qui persistent à propos de ces groupes maintiennent les déséquilibres de pouvoir que nous observons au niveau de la société.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43243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Par exemple, un stéréotype que les gens ont sur [CLIQUER] les personnes corpulentes est qu’elles sont paresseuses. Pour cette raison, les jeunes peuvent intimider les personnes corpulentes [CLIQUER] en les injuriant ou en décidant de ne pas les choisir comme coéquipiers au cours d’éducation physique.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L’utilisation de stéréotypes pour alimenter l’intimidation fondée sur l’identité reflète les croyances néfastes que les enfants et les jeunes peuvent avoir sur un groupe entier de personnes (dans ce cas, les personnes plus corpulentes). Ces actes d’intimidation fondée sur l’identité continuent d’opprimer les personnes sur la base de leur identité, contribuant ainsi au déséquilibre des pouvoirs. </a:t>
            </a:r>
          </a:p>
          <a:p>
            <a:pPr lvl="0"/>
            <a:endParaRPr lang="fr-CA" sz="1200" kern="1200" dirty="0">
              <a:solidFill>
                <a:schemeClr val="tx1"/>
              </a:solidFill>
              <a:effectLst/>
              <a:latin typeface="+mn-lt"/>
              <a:ea typeface="+mn-ea"/>
              <a:cs typeface="+mn-cs"/>
            </a:endParaRPr>
          </a:p>
          <a:p>
            <a:pPr lvl="0"/>
            <a:r>
              <a:rPr lang="fr-CA" sz="1200" i="0" kern="1200" dirty="0">
                <a:solidFill>
                  <a:schemeClr val="tx1"/>
                </a:solidFill>
                <a:effectLst/>
                <a:latin typeface="+mn-lt"/>
                <a:ea typeface="+mn-ea"/>
                <a:cs typeface="+mn-cs"/>
              </a:rPr>
              <a:t>[CLIQUER] Mais, comme nous l’avons déjà dit, tout le monde mérite d’être bien traité et a le droit de ne pas subir d’intimidation fondée sur des éléments de son identité tels que la corpulence, la race, l’origine ethnique, la nationalité ou le statut de nouvel arrivant, le genre, l’orientation sexuelle, la classe sociale ou le handicap. </a:t>
            </a:r>
            <a:endParaRPr lang="en-CA"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4264560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Jusqu’à présent, nous avons parlé de chacun de ces groupes séparément. Mais nous faisons tous partie de nombreux groupes différents. Chacune de ces identités de groupe influence la façon dont les gens se déplacent dans le monde. Cela signifie qu’elle a un impact sur la façon dont les autres vous perçoivent, sur les soutiens dont vous disposez, sur les opportunités qui vous sont accessibles, etc.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C’est pourquoi, lorsque nous réfléchissons à l’intimidation fondée sur l’identité et à la manière de la prévenir, nous devons également réfléchir à la manière dont l’identification à de multiples groupes différents peut façonner les expériences et les comportements d’intimidation.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Par exemple, [CLIQUER] pensons à quelqu’un qui s’identifie comme une femme [DOUBLE-CLIQUER] blanche [DOUBLE-CLIQUER] et lesbienne [DOUBLE-CLIQUER]. Cela signifie que pour comprendre son expérience et savoir si elle est bien ou injustement traitée, nous devons réfléchir à la manière dont les différentes pièces de son identité s’assemblent.</a:t>
            </a:r>
            <a:r>
              <a:rPr lang="en-CA" i="0" dirty="0">
                <a:effectLst/>
              </a:rPr>
              <a:t> </a:t>
            </a:r>
            <a:endParaRPr lang="en-CA" sz="18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232956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Elle a pu subir une oppression parce qu’elle est une femme [CLIQUER] et parce qu’elle est lesbienne [CLIQUER]. Cependant, elle n’a pas subi d’oppression fondée sur sa race parce qu’elle est blanche [CLIQUER] et qu’elle vit au Canada.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Il ne s’agit donc pas simplement de dire « cette personne est privilégiée » ou « cette personne est opprimée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Nous devons plutôt réfléchir à l’impact des différentes identités d’une personne sur ses expériences. Ce concept [CLIQUER] s’appuie sur une théorie plus large appelée intersectionnalité, élaborée par des universitaires noires et latino-américaines. </a:t>
            </a:r>
            <a:endParaRPr lang="en-CA" sz="18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9616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Il est important de comprendre que les personnes qui subissent une oppression due à plusieurs éléments de leur identité sont plus exposées à l’intimidation.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pensez à Ryan [CLIQUER], une lesbienne qui n’est pas blanche comme dans le dernier exemple, mais </a:t>
            </a:r>
            <a:r>
              <a:rPr lang="fr-CA" sz="1200" kern="1200" dirty="0" err="1">
                <a:solidFill>
                  <a:schemeClr val="tx1"/>
                </a:solidFill>
                <a:effectLst/>
                <a:latin typeface="+mn-lt"/>
                <a:ea typeface="+mn-ea"/>
                <a:cs typeface="+mn-cs"/>
              </a:rPr>
              <a:t>latino-américiane</a:t>
            </a:r>
            <a:r>
              <a:rPr lang="fr-CA" sz="1200" kern="1200" dirty="0">
                <a:solidFill>
                  <a:schemeClr val="tx1"/>
                </a:solidFill>
                <a:effectLst/>
                <a:latin typeface="+mn-lt"/>
                <a:ea typeface="+mn-ea"/>
                <a:cs typeface="+mn-cs"/>
              </a:rPr>
              <a:t>. Elle est victime d’homophobie [CLIQUER] en raison de son identité lesbienne, de sexisme [CLIQUER] parce que c’est une femme, et de racisme [CLIQUER] parce qu’elle est latino-américaine et qu’elle vit au Canada.</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À quoi peut ressembler l’expérience d’homophobie, de sexisme et de racisme pour Ryan? En d’autres termes, à quels stéréotypes ou stigmates Ryan peut-elle être confrontée?</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267764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Pour bien comprendre l’expérience de Ryan, nous ne pouvons pas considérer l’homophobie, le sexisme et le racisme comme des éléments séparés. Nous devons plutôt réfléchir à la manière dont ceux-ci s’imbriquent les uns dans les autres. Autrement dit, nous ne pouvons pas nous contenter de penser à son expérience en tant que lesbienne, latino-américaine et femme… Nous devons plutôt réfléchir à son expérience en tant que lesbienne latino-américaine.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Réfléchissons-y un peu plus. Nous avons discuté des trois formes d’oppression que Ryan subit parce que trois éléments de son identité la rendent différente des groupes majoritaires. Mais ces identités interagissent également pour signifier que ses expériences en tant que lesbienne latino-américaine sont uniques et qu’elle a encore moins de pouvoir qu’une lesbienne blanche ou un garçon latino-américain.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les séries, les films et les chansons ont à maintes reprises stéréotypé les Latino-américaines comme des femmes portant des vêtements moulants, ayant un caractère explosif et travaillant souvent comme femmes de ménage. Pour cette raison, Ryan est plus susceptible d’être intimidée pour ce qu’elle porte. Il s’agit d’un type unique d’intimidation fondée sur l’identité que Ryan peut subir, mais qu’un garçon latino-américain ou une lesbienne blanche ne subirait probablement pas.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[AIDE À LA FACILITATION]</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Si cela permet de lancer la conversation, vous pouvez utiliser les exemples suivants de stéréotypes dans les médias (ou d’autres exemples suggérés par les élèves)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Série : Famille moderne (Modern Family - Gloria, un personnage latino-américain, a un tempérament fougueux, s’habille de manière sexy)</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Films : Romance à Manhattan (</a:t>
            </a:r>
            <a:r>
              <a:rPr lang="fr-CA" sz="1200" kern="1200" dirty="0" err="1">
                <a:solidFill>
                  <a:schemeClr val="tx1"/>
                </a:solidFill>
                <a:effectLst/>
                <a:latin typeface="+mn-lt"/>
                <a:ea typeface="+mn-ea"/>
                <a:cs typeface="+mn-cs"/>
              </a:rPr>
              <a:t>Maid</a:t>
            </a:r>
            <a:r>
              <a:rPr lang="fr-CA" sz="1200" kern="1200" dirty="0">
                <a:solidFill>
                  <a:schemeClr val="tx1"/>
                </a:solidFill>
                <a:effectLst/>
                <a:latin typeface="+mn-lt"/>
                <a:ea typeface="+mn-ea"/>
                <a:cs typeface="+mn-cs"/>
              </a:rPr>
              <a:t> in Manhattan - le personnage principal joué par Jennifer Lopez, une Latino-américaine, est une femme de ménage)</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Chansons : Girl Like Me (sur le fait que les Latino-américaines doivent être canons et sexy)</a:t>
            </a:r>
            <a:r>
              <a:rPr lang="en-CA" i="0" dirty="0">
                <a:effectLst/>
              </a:rPr>
              <a:t> </a:t>
            </a:r>
            <a:endParaRPr lang="en-CA" sz="1200" i="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288365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[CLIQUER] Les adolescents qui subissent de l’intimidation liée à plusieurs parties de leur identité rapportent les plus grands effets négatifs de l’intimidation.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Les adolescents qui subissent de multiples formes d’oppression, et qui ont donc moins de pouvoir social, peuvent également avoir du mal à trouver du soutien car les espaces et les ressources disponibles peuvent se concentrer sur une seule forme d’oppression. Par exemple, Ryan peut trouver du soutien auprès de l’alliance gays-hétéros (AGH) de son école pour l’intimidation homophobe, mais le groupe de l’AGH peut ne pas comprendre ses expériences d’intimidation raciste.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Si nous ne prenons pas le temps de comprendre l’intersectionnalité, nous ne pouvons pas comprendre pleinement l’expérience vécue par une personne, et nous divisons involontairement des communautés qui devraient travailler ensemble. Nous devons comprendre comment les expériences d’oppression des personnes se chevauchent souvent pour causer encore plus de difficultés. Si nous pouvons comprendre cela, nous pouvons créer des espaces dans les écoles qui répondent aux besoins uniques des élèves.</a:t>
            </a:r>
            <a:endParaRPr lang="en-CA" sz="1200" kern="1200" dirty="0">
              <a:solidFill>
                <a:schemeClr val="tx1"/>
              </a:solidFill>
              <a:effectLst/>
              <a:latin typeface="+mn-lt"/>
              <a:ea typeface="+mn-ea"/>
              <a:cs typeface="+mn-cs"/>
            </a:endParaRPr>
          </a:p>
          <a:p>
            <a:pPr lvl="2"/>
            <a:endParaRPr lang="en-CA" sz="1200" kern="1200" dirty="0">
              <a:solidFill>
                <a:schemeClr val="tx1"/>
              </a:solidFill>
              <a:effectLst/>
              <a:latin typeface="+mn-lt"/>
              <a:ea typeface="+mn-ea"/>
              <a:cs typeface="+mn-cs"/>
            </a:endParaRPr>
          </a:p>
          <a:p>
            <a:endParaRPr lang="en-CA"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294484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N’oubliez pas que ces croyances sur les personnes à traiter correctement et celles à traiter injustement sont acquises (consciemment ou inconsciemment) tout au long de notre vie. Ce sont des messages que nous entendons dans [CLIQUER] les films et les chansons, dans [CLIQUER] nos familles et auprès de nos amis, et dans [CLIQUER] nos propres communautés.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Au niveau de la société, de nombreux messages nous indiquent qui détient le plus de pouvoir par rapport aux autres.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Mais, même si ces messages sont très présents dans la société, nous ne sommes pas obligés de les accepter. Au contraire, nous devons apprendre et mieux faire afin de changer les choses. Si nous ne nous rendons pas compte de l’existence d’un traitement médiocre et injuste de certains groupes de personnes, nous continuerons simplement à suivre le statu quo et à causer du tort. </a:t>
            </a:r>
            <a:endParaRPr lang="en-CA" i="0" dirty="0"/>
          </a:p>
        </p:txBody>
      </p:sp>
      <p:sp>
        <p:nvSpPr>
          <p:cNvPr id="4" name="Slide Number Placeholder 3"/>
          <p:cNvSpPr>
            <a:spLocks noGrp="1"/>
          </p:cNvSpPr>
          <p:nvPr>
            <p:ph type="sldNum" sz="quarter" idx="5"/>
          </p:nvPr>
        </p:nvSpPr>
        <p:spPr/>
        <p:txBody>
          <a:bodyPr/>
          <a:lstStyle/>
          <a:p>
            <a:fld id="{0E06A0D3-71B6-4409-BD5B-BE342BEBA76C}" type="slidenum">
              <a:rPr lang="en-CA" smtClean="0"/>
              <a:t>26</a:t>
            </a:fld>
            <a:endParaRPr lang="en-CA"/>
          </a:p>
        </p:txBody>
      </p:sp>
    </p:spTree>
    <p:extLst>
      <p:ext uri="{BB962C8B-B14F-4D97-AF65-F5344CB8AC3E}">
        <p14:creationId xmlns:p14="http://schemas.microsoft.com/office/powerpoint/2010/main" val="3017738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Il y a beaucoup de choses que nous pouvons faire ici, dans nos salles de classe et nos écoles, pour nous assurer que chacun dans notre environnement soit respecté, et pour participer à un changement social positif. [CLIQUER] Dans d’autres présentations, nous parlerons des stratégies que nous pouvons utiliser pour créer des environnements inclusifs et faire en sorte que chacun puisse détenir du pouvoir.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0E06A0D3-71B6-4409-BD5B-BE342BEBA76C}" type="slidenum">
              <a:rPr lang="en-CA" smtClean="0"/>
              <a:t>27</a:t>
            </a:fld>
            <a:endParaRPr lang="en-CA"/>
          </a:p>
        </p:txBody>
      </p:sp>
    </p:spTree>
    <p:extLst>
      <p:ext uri="{BB962C8B-B14F-4D97-AF65-F5344CB8AC3E}">
        <p14:creationId xmlns:p14="http://schemas.microsoft.com/office/powerpoint/2010/main" val="1155274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En résumé, [CLIQUER] l’intimidation fondée sur l’identité est une question de déséquilibre de pouvoir. [CLIQUER] Ces déséquilibres de pouvoir reflètent des problèmes de société plus larges, à savoir qui a du pouvoir et est privilégié, et qui a moins de pouvoir et est opprimé. L’intimidation fondée sur l’identité cible des groupes spécifiques d’individus et les opprime davantage.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Bien que les gens soient victimes d’intimidation fondée sur l’identité pour des facteurs qui semblent concerner « l’individu » (genre, orientation sexuelle), la raison pour laquelle ces facteurs donnent du pouvoir à certaines personnes sur d’autres est ancrée dans les croyances sociétales.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Tout le monde a le droit d’être bien traité, et personne ne devrait être victime d’intimidation fondée sur l’identité.</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Pour s’assurer que chacun soit respecté dans nos écoles, nos classes et dans les relations entre pairs, [CLIQUER] nous devons d’abord identifier qui est traité différemment en fonction de son identité. Prendre conscience des différentes identités et de la façon dont cela affecte nos attitudes et nos croyances est une première étape dans la prévention de l’intimidation fondée sur l’identité dans la classe.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Une fois que nous avons compris cela, nous pouvons [CLIQUER] passer à l’apprentissage de l’utilisation positive du pouvoir pour corriger les déséquilibres de pouvoir afin que tout le monde soit traité avec respect (un sujet que nous aborderons dans une prochaine leçon).</a:t>
            </a:r>
            <a:r>
              <a:rPr lang="en-CA" i="0" dirty="0">
                <a:effectLst/>
              </a:rPr>
              <a:t> </a:t>
            </a:r>
            <a:endParaRPr lang="en-CA" sz="1200" i="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Au Canada, au moins un adolescent sur trois déclare être victime d’intimidation. Lorsque nous parlons d’intimidation, nous parlons [CLIQUER] d’une relation destructrice [CLIQUER] dans laquelle une personne ou un groupe de personnes détient un pouvoir sur une autre et [CLIQUER] agit de façon agressive et intentionnelle pour lui nuire. Cela se fait souvent à répétition. L’intimidation peut se produire en personne ou en ligne.  </a:t>
            </a:r>
          </a:p>
          <a:p>
            <a:pPr lvl="0"/>
            <a:endParaRPr lang="en-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Une personne a du pouvoir [CLIQUER] lorsqu’elle a la capacité d’agir d’une manière qui peut avoir un impact sur la vie des autres, que ce soit de manière positive ou négative. Le pouvoir est lié à des facteurs comme le statut social et la popularité. Les jeunes intimident les autres afin d’acquérir du pouvoir. Aujourd’hui, nous allons parler davantage de la dynamique du pouvoir qui nous aide à comprendre l’intimidation.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L’intimidation peut prendre de nombreuses formes : physique, verbale, sociale ou cybernétique (dite cyberintimidation).</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Intimidation physique : frapper quelqu’un, par exemple.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Intimidation verbale : injurier quelqu’un, par exemple.</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Intimidation sociale : exclure une personne d’un groupe, par exemple.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[CLIQUER] Cyberintimidation : partager des photos privées d’une personne sur Internet sans sa permission, par exemple.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90163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fr-CA" sz="1200" i="0" kern="1200" dirty="0">
                <a:solidFill>
                  <a:schemeClr val="tx1"/>
                </a:solidFill>
                <a:effectLst/>
                <a:latin typeface="+mn-lt"/>
                <a:ea typeface="+mn-ea"/>
                <a:cs typeface="+mn-cs"/>
              </a:rPr>
              <a:t>Les jeunes victimes d’intimidation sont plus susceptibles de connaître des difficultés mentales, physiques, scolaires et sociales.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103219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Ils sont également plus susceptibles de subir d’autres types de préjudices plus tard dans leur vie, comme la violence dans les fréquentations ou l’intimidation sexuelle, que les jeunes qui n’en sont pas victimes.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a:t>
            </a:r>
            <a:r>
              <a:rPr lang="fr-CA" sz="1200" i="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La violence dans les fréquentations implique un comportement agressif, menaçant ou manipulateur dans les relations amoureuses ou sexuelles des adolescents.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a:t>
            </a:r>
            <a:r>
              <a:rPr lang="fr-CA" sz="1200" i="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L’intimidation sexuelle comprend des comportements comme les commentaires importuns, les attouchements ou l’intimidation.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116498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En outre, les jeunes intimidateurs sont [CLIQUER] plus susceptibles de consommer des drogues de manière malsaine ou de manquer l’école que les jeunes qui n’intimident pas les autres.</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387692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 existe de nombreux types d’intimidation, et tout le monde peut en être victime. Mais aujourd’hui nous allons parler d’un type d’intimidation précis dont seules certaines personnes en sont victimes. Il s’agit de l’intimidation fondée sur l’identité, qui cible les personnes en fonction de leur identité.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éléments de l’identité d’une personne peuvent inclure des caractéristiques comme le genre, l’orientation sexuelle, la race, l’origine ethnique, la nationalité, la corpulence, la classe sociale ou le handicap.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Bien sûr, ce ne sont pas les seuls facteurs de l’identité des personnes! Ce ne sont que quelques exemples.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[DEMANDEZ]</a:t>
            </a:r>
          </a:p>
          <a:p>
            <a:pPr lvl="0"/>
            <a:r>
              <a:rPr lang="fr-CA" sz="1200" kern="1200" dirty="0">
                <a:solidFill>
                  <a:schemeClr val="tx1"/>
                </a:solidFill>
                <a:effectLst/>
                <a:latin typeface="+mn-lt"/>
                <a:ea typeface="+mn-ea"/>
                <a:cs typeface="+mn-cs"/>
              </a:rPr>
              <a:t>De quelles manières avez-vous vu des gens se faire intimider?</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Est-ce que cette intimidation était fondée sur l’identité?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Prenez quelques instants pour réfléchir à cette question. Puis, en petits groupes, parlez d’exemples d’intimidation fondée sur l’identité que vous avez vus dans une série ou un film. Qui en était victime et pourquoi?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[AIDE À LA FACILITATION]</a:t>
            </a:r>
          </a:p>
          <a:p>
            <a:r>
              <a:rPr lang="fr-CA" sz="1200" kern="1200" dirty="0">
                <a:solidFill>
                  <a:schemeClr val="tx1"/>
                </a:solidFill>
                <a:effectLst/>
                <a:latin typeface="+mn-lt"/>
                <a:ea typeface="+mn-ea"/>
                <a:cs typeface="+mn-cs"/>
              </a:rPr>
              <a:t>Reconnaissez que ces conversations sont difficiles à avoir car nous avons tous la probabilité d’avoir participé à de l’intimidation fondée sur l’identité, d’en avoir été victimes ou d’en avoir été témoins. Soyez transparent sur le fait qu’il peut être difficile d’en parler, et assurez-vous que chaque élève décide lui-même dans quelle mesure il ou elle veut contribuer à la conversation. Personne ne doit être poussé à parler. N’oubliez pas que le fait d’écouter compte également comme une participation.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Laissez vos élèves réfléchir et discuter entre eux. Après environ 5 minutes, demandez aux élèves de mener la conversation dans la classe. Il est important que les élèves aient le pouvoir de mener la conversation. S’ils ont du mal à trouver des exemples, voyez ci-dessous. Centrez la conversation sur les séries et les films afin que personne n’évoque des exemples de la vie réelle impliquant des élèves de l’école.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Exemples d’intimidation fondée sur l’identité (général)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Injurier quelqu’un parce qu’il est homosexuel.</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Exclure quelqu’un parce qu’il est d’une race différente.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Huer quelqu’un parce que c’est une femme.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Faire un commentaire blessant à propos de l’apparence physique d’une personne sur les médias sociaux.</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Se moquer de quelqu’un parce qu’il est en fauteuil roulant.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Quelques séries et films qui ont pu montrer de l’intimidation fondée sur l’identité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Méchantes ados (</a:t>
            </a:r>
            <a:r>
              <a:rPr lang="fr-CA" sz="1200" kern="1200" dirty="0" err="1">
                <a:solidFill>
                  <a:schemeClr val="tx1"/>
                </a:solidFill>
                <a:effectLst/>
                <a:latin typeface="+mn-lt"/>
                <a:ea typeface="+mn-ea"/>
                <a:cs typeface="+mn-cs"/>
              </a:rPr>
              <a:t>Mean</a:t>
            </a:r>
            <a:r>
              <a:rPr lang="fr-CA" sz="1200" kern="1200" dirty="0">
                <a:solidFill>
                  <a:schemeClr val="tx1"/>
                </a:solidFill>
                <a:effectLst/>
                <a:latin typeface="+mn-lt"/>
                <a:ea typeface="+mn-ea"/>
                <a:cs typeface="+mn-cs"/>
              </a:rPr>
              <a:t> Girls)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err="1">
                <a:solidFill>
                  <a:schemeClr val="tx1"/>
                </a:solidFill>
                <a:effectLst/>
                <a:latin typeface="+mn-lt"/>
                <a:ea typeface="+mn-ea"/>
                <a:cs typeface="+mn-cs"/>
              </a:rPr>
              <a:t>Stranger</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Things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Riverdale</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Éducation sexuelle (</a:t>
            </a:r>
            <a:r>
              <a:rPr lang="fr-CA" sz="1200" kern="1200" dirty="0" err="1">
                <a:solidFill>
                  <a:schemeClr val="tx1"/>
                </a:solidFill>
                <a:effectLst/>
                <a:latin typeface="+mn-lt"/>
                <a:ea typeface="+mn-ea"/>
                <a:cs typeface="+mn-cs"/>
              </a:rPr>
              <a:t>Sex</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Education</a:t>
            </a:r>
            <a:r>
              <a:rPr lang="fr-CA"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err="1">
                <a:solidFill>
                  <a:schemeClr val="tx1"/>
                </a:solidFill>
                <a:effectLst/>
                <a:latin typeface="+mn-lt"/>
                <a:ea typeface="+mn-ea"/>
                <a:cs typeface="+mn-cs"/>
              </a:rPr>
              <a:t>Heartstopper</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Pourquoi des personnes étaient-elles intimidées?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kern="1200" dirty="0">
                <a:solidFill>
                  <a:schemeClr val="tx1"/>
                </a:solidFill>
                <a:effectLst/>
                <a:latin typeface="+mn-lt"/>
                <a:ea typeface="+mn-ea"/>
                <a:cs typeface="+mn-cs"/>
              </a:rPr>
              <a:t>Statut social inférieur</a:t>
            </a:r>
            <a:endParaRPr lang="en-CA"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kern="1200" dirty="0">
                <a:solidFill>
                  <a:schemeClr val="tx1"/>
                </a:solidFill>
                <a:effectLst/>
                <a:latin typeface="+mn-lt"/>
                <a:ea typeface="+mn-ea"/>
                <a:cs typeface="+mn-cs"/>
              </a:rPr>
              <a:t>Popularité (moins populaire)</a:t>
            </a:r>
            <a:r>
              <a:rPr lang="en-CA" i="0" dirty="0">
                <a:effectLst/>
              </a:rPr>
              <a:t> </a:t>
            </a:r>
            <a:endParaRPr lang="en-CA"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41449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16956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6238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67581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08591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84298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8846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40934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9746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01697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15529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6024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31599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0.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6.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7" name="TextBox 6">
            <a:extLst>
              <a:ext uri="{FF2B5EF4-FFF2-40B4-BE49-F238E27FC236}">
                <a16:creationId xmlns:a16="http://schemas.microsoft.com/office/drawing/2014/main" id="{0A70137C-B05D-E299-352D-838DAD7D9EDA}"/>
              </a:ext>
            </a:extLst>
          </p:cNvPr>
          <p:cNvSpPr txBox="1"/>
          <p:nvPr/>
        </p:nvSpPr>
        <p:spPr>
          <a:xfrm>
            <a:off x="1682434" y="2987012"/>
            <a:ext cx="1562351" cy="400110"/>
          </a:xfrm>
          <a:prstGeom prst="rect">
            <a:avLst/>
          </a:prstGeom>
          <a:noFill/>
        </p:spPr>
        <p:txBody>
          <a:bodyPr wrap="none" rtlCol="0">
            <a:spAutoFit/>
          </a:bodyPr>
          <a:lstStyle/>
          <a:p>
            <a:r>
              <a:rPr lang="fr-CA" sz="2000" b="1" dirty="0">
                <a:solidFill>
                  <a:srgbClr val="C00000"/>
                </a:solidFill>
                <a:latin typeface="Myriad Pro Light" panose="020B0403030403020204" pitchFamily="34" charset="0"/>
                <a:ea typeface="Roboto" panose="02000000000000000000" pitchFamily="2" charset="0"/>
                <a:cs typeface="Malayalam MN" pitchFamily="2" charset="0"/>
              </a:rPr>
              <a:t>LEÇON UNE:</a:t>
            </a:r>
            <a:endParaRPr lang="en-CA" sz="2000" b="1" dirty="0">
              <a:solidFill>
                <a:srgbClr val="D62E46"/>
              </a:solidFill>
              <a:latin typeface="Myriad Pro Light" panose="020B0403030403020204"/>
            </a:endParaRPr>
          </a:p>
        </p:txBody>
      </p:sp>
      <p:sp>
        <p:nvSpPr>
          <p:cNvPr id="2" name="TextBox 1">
            <a:extLst>
              <a:ext uri="{FF2B5EF4-FFF2-40B4-BE49-F238E27FC236}">
                <a16:creationId xmlns:a16="http://schemas.microsoft.com/office/drawing/2014/main" id="{68736F8E-5D31-0B56-26AA-78B98663169E}"/>
              </a:ext>
            </a:extLst>
          </p:cNvPr>
          <p:cNvSpPr txBox="1"/>
          <p:nvPr/>
        </p:nvSpPr>
        <p:spPr>
          <a:xfrm>
            <a:off x="130630" y="808703"/>
            <a:ext cx="4665960" cy="1369606"/>
          </a:xfrm>
          <a:prstGeom prst="rect">
            <a:avLst/>
          </a:prstGeom>
          <a:noFill/>
        </p:spPr>
        <p:txBody>
          <a:bodyPr wrap="square" rtlCol="0">
            <a:spAutoFit/>
          </a:bodyPr>
          <a:lstStyle/>
          <a:p>
            <a:r>
              <a:rPr lang="fr-CA" sz="2100" i="1" dirty="0">
                <a:latin typeface="Myriad Pro Light" panose="020B0403030403020204" pitchFamily="34" charset="0"/>
                <a:ea typeface="Roboto" panose="02000000000000000000" pitchFamily="2" charset="0"/>
                <a:cs typeface="Malayalam MN" pitchFamily="2" charset="0"/>
              </a:rPr>
              <a:t>Ressources d’enseignement et d’apprentissage pour la prévention de l’intimidation fondée sur l'identité</a:t>
            </a:r>
          </a:p>
          <a:p>
            <a:endParaRPr lang="en-CA" sz="2000" i="1" dirty="0"/>
          </a:p>
        </p:txBody>
      </p:sp>
      <p:sp>
        <p:nvSpPr>
          <p:cNvPr id="8" name="TextBox 7">
            <a:extLst>
              <a:ext uri="{FF2B5EF4-FFF2-40B4-BE49-F238E27FC236}">
                <a16:creationId xmlns:a16="http://schemas.microsoft.com/office/drawing/2014/main" id="{9EACC0FF-F223-88F4-7A19-1BCF5AA0A9EC}"/>
              </a:ext>
            </a:extLst>
          </p:cNvPr>
          <p:cNvSpPr txBox="1"/>
          <p:nvPr/>
        </p:nvSpPr>
        <p:spPr>
          <a:xfrm>
            <a:off x="326668" y="3387122"/>
            <a:ext cx="6378932" cy="2554545"/>
          </a:xfrm>
          <a:prstGeom prst="rect">
            <a:avLst/>
          </a:prstGeom>
          <a:noFill/>
        </p:spPr>
        <p:txBody>
          <a:bodyPr wrap="square">
            <a:spAutoFit/>
          </a:bodyPr>
          <a:lstStyle/>
          <a:p>
            <a:r>
              <a:rPr lang="fr-CA" sz="4000" dirty="0">
                <a:latin typeface="Myriad Pro Light" panose="020B0403030403020204" pitchFamily="34" charset="0"/>
                <a:ea typeface="Roboto" panose="02000000000000000000" pitchFamily="2" charset="0"/>
                <a:cs typeface="Malayalam MN" pitchFamily="2" charset="0"/>
              </a:rPr>
              <a:t>Pouvoir</a:t>
            </a:r>
            <a:r>
              <a:rPr lang="en-CA" sz="4000" dirty="0">
                <a:latin typeface="Myriad Pro Light" panose="020B0403030403020204" pitchFamily="34" charset="0"/>
                <a:ea typeface="Roboto" panose="02000000000000000000" pitchFamily="2" charset="0"/>
                <a:cs typeface="Malayalam MN" pitchFamily="2" charset="0"/>
              </a:rPr>
              <a:t>, privilège, oppression, intersectionnalité et intimidation fondée sur l’indentité</a:t>
            </a:r>
          </a:p>
        </p:txBody>
      </p:sp>
    </p:spTree>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BBED5CC-300E-9F25-BEBE-1FFF884831CC}"/>
              </a:ext>
            </a:extLst>
          </p:cNvPr>
          <p:cNvSpPr/>
          <p:nvPr/>
        </p:nvSpPr>
        <p:spPr>
          <a:xfrm>
            <a:off x="3374141" y="485986"/>
            <a:ext cx="2764490" cy="2389607"/>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hape 98">
            <a:extLst>
              <a:ext uri="{FF2B5EF4-FFF2-40B4-BE49-F238E27FC236}">
                <a16:creationId xmlns:a16="http://schemas.microsoft.com/office/drawing/2014/main" id="{C7603B0F-33AC-0C85-BE7B-86EC19705CF0}"/>
              </a:ext>
            </a:extLst>
          </p:cNvPr>
          <p:cNvSpPr txBox="1">
            <a:spLocks/>
          </p:cNvSpPr>
          <p:nvPr/>
        </p:nvSpPr>
        <p:spPr bwMode="auto">
          <a:xfrm>
            <a:off x="3455374" y="1307352"/>
            <a:ext cx="2641945" cy="470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400" dirty="0">
                <a:solidFill>
                  <a:srgbClr val="3280B6"/>
                </a:solidFill>
                <a:latin typeface="Myriad Pro Light" panose="020B0403030403020204" pitchFamily="34" charset="0"/>
                <a:ea typeface="Signika"/>
                <a:cs typeface="Malayalam MN" pitchFamily="2" charset="0"/>
                <a:sym typeface="Signika"/>
              </a:rPr>
              <a:t>Statut social inférieur?</a:t>
            </a:r>
          </a:p>
        </p:txBody>
      </p:sp>
      <p:sp>
        <p:nvSpPr>
          <p:cNvPr id="19" name="Oval 18">
            <a:extLst>
              <a:ext uri="{FF2B5EF4-FFF2-40B4-BE49-F238E27FC236}">
                <a16:creationId xmlns:a16="http://schemas.microsoft.com/office/drawing/2014/main" id="{D69DA334-6BB2-33F7-B377-1AD0938CF69C}"/>
              </a:ext>
            </a:extLst>
          </p:cNvPr>
          <p:cNvSpPr/>
          <p:nvPr/>
        </p:nvSpPr>
        <p:spPr>
          <a:xfrm>
            <a:off x="6209420" y="1433234"/>
            <a:ext cx="2641945" cy="2203186"/>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hape 98">
            <a:extLst>
              <a:ext uri="{FF2B5EF4-FFF2-40B4-BE49-F238E27FC236}">
                <a16:creationId xmlns:a16="http://schemas.microsoft.com/office/drawing/2014/main" id="{79F57B97-FC9F-7E12-6F0D-DF4D71360684}"/>
              </a:ext>
            </a:extLst>
          </p:cNvPr>
          <p:cNvSpPr txBox="1">
            <a:spLocks/>
          </p:cNvSpPr>
          <p:nvPr/>
        </p:nvSpPr>
        <p:spPr bwMode="auto">
          <a:xfrm>
            <a:off x="6280209" y="2116045"/>
            <a:ext cx="2641945" cy="470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400" dirty="0">
                <a:solidFill>
                  <a:srgbClr val="3280B6"/>
                </a:solidFill>
                <a:latin typeface="Myriad Pro Light" panose="020B0403030403020204" pitchFamily="34" charset="0"/>
                <a:ea typeface="Signika"/>
                <a:cs typeface="Malayalam MN" pitchFamily="2" charset="0"/>
                <a:sym typeface="Signika"/>
              </a:rPr>
              <a:t>Moins grande popularité?</a:t>
            </a:r>
          </a:p>
        </p:txBody>
      </p:sp>
      <p:pic>
        <p:nvPicPr>
          <p:cNvPr id="22" name="Picture 21">
            <a:extLst>
              <a:ext uri="{FF2B5EF4-FFF2-40B4-BE49-F238E27FC236}">
                <a16:creationId xmlns:a16="http://schemas.microsoft.com/office/drawing/2014/main" id="{CD748A56-D654-121E-686A-762F9E0A51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869" t="18635" r="15266" b="14978"/>
          <a:stretch/>
        </p:blipFill>
        <p:spPr>
          <a:xfrm>
            <a:off x="740927" y="3063697"/>
            <a:ext cx="8011884" cy="3532690"/>
          </a:xfrm>
          <a:prstGeom prst="rect">
            <a:avLst/>
          </a:prstGeom>
        </p:spPr>
      </p:pic>
      <p:sp>
        <p:nvSpPr>
          <p:cNvPr id="23" name="Rectangle 22">
            <a:extLst>
              <a:ext uri="{FF2B5EF4-FFF2-40B4-BE49-F238E27FC236}">
                <a16:creationId xmlns:a16="http://schemas.microsoft.com/office/drawing/2014/main" id="{932EAD1F-FDE2-299C-50CB-1D162DC42E0B}"/>
              </a:ext>
            </a:extLst>
          </p:cNvPr>
          <p:cNvSpPr/>
          <p:nvPr/>
        </p:nvSpPr>
        <p:spPr>
          <a:xfrm>
            <a:off x="2406032" y="4216982"/>
            <a:ext cx="4681670" cy="1477328"/>
          </a:xfrm>
          <a:prstGeom prst="rect">
            <a:avLst/>
          </a:prstGeom>
        </p:spPr>
        <p:txBody>
          <a:bodyPr wrap="square">
            <a:spAutoFit/>
          </a:bodyPr>
          <a:lstStyle/>
          <a:p>
            <a:pPr algn="ctr"/>
            <a:r>
              <a:rPr lang="fr-CA" sz="3000" i="1" dirty="0">
                <a:solidFill>
                  <a:srgbClr val="DD4851"/>
                </a:solidFill>
                <a:latin typeface="Myriad Pro Light" panose="020B0403030403020204" pitchFamily="34" charset="0"/>
                <a:cs typeface="Malayalam MN" pitchFamily="2" charset="0"/>
              </a:rPr>
              <a:t>MAIS POURQUOI CES DIFFÉRENCES EXISTENT-ELLES?</a:t>
            </a:r>
          </a:p>
        </p:txBody>
      </p:sp>
      <p:pic>
        <p:nvPicPr>
          <p:cNvPr id="3" name="Picture 2" descr="Logo, company name&#10;&#10;Description automatically generated">
            <a:extLst>
              <a:ext uri="{FF2B5EF4-FFF2-40B4-BE49-F238E27FC236}">
                <a16:creationId xmlns:a16="http://schemas.microsoft.com/office/drawing/2014/main" id="{C23EADD2-EAFD-E0C5-3BFF-EC5747F6957B}"/>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CF525B13-315A-EC0D-24AB-F28A0A5232B1}"/>
              </a:ext>
            </a:extLst>
          </p:cNvPr>
          <p:cNvPicPr>
            <a:picLocks noChangeAspect="1"/>
          </p:cNvPicPr>
          <p:nvPr/>
        </p:nvPicPr>
        <p:blipFill>
          <a:blip r:embed="rId7"/>
          <a:stretch>
            <a:fillRect/>
          </a:stretch>
        </p:blipFill>
        <p:spPr>
          <a:xfrm>
            <a:off x="4262986" y="2104"/>
            <a:ext cx="967763" cy="967763"/>
          </a:xfrm>
          <a:prstGeom prst="rect">
            <a:avLst/>
          </a:prstGeom>
        </p:spPr>
      </p:pic>
      <p:pic>
        <p:nvPicPr>
          <p:cNvPr id="5" name="Picture 4">
            <a:extLst>
              <a:ext uri="{FF2B5EF4-FFF2-40B4-BE49-F238E27FC236}">
                <a16:creationId xmlns:a16="http://schemas.microsoft.com/office/drawing/2014/main" id="{2B824AAD-13D9-82CA-1665-97C0A2DDBC13}"/>
              </a:ext>
            </a:extLst>
          </p:cNvPr>
          <p:cNvPicPr>
            <a:picLocks noChangeAspect="1"/>
          </p:cNvPicPr>
          <p:nvPr/>
        </p:nvPicPr>
        <p:blipFill>
          <a:blip r:embed="rId7"/>
          <a:stretch>
            <a:fillRect/>
          </a:stretch>
        </p:blipFill>
        <p:spPr>
          <a:xfrm>
            <a:off x="7127637" y="949352"/>
            <a:ext cx="967763" cy="967763"/>
          </a:xfrm>
          <a:prstGeom prst="rect">
            <a:avLst/>
          </a:prstGeom>
        </p:spPr>
      </p:pic>
      <p:pic>
        <p:nvPicPr>
          <p:cNvPr id="6" name="Picture 5">
            <a:extLst>
              <a:ext uri="{FF2B5EF4-FFF2-40B4-BE49-F238E27FC236}">
                <a16:creationId xmlns:a16="http://schemas.microsoft.com/office/drawing/2014/main" id="{C6C690AE-F3F7-40BC-0726-0A90B979F869}"/>
              </a:ext>
            </a:extLst>
          </p:cNvPr>
          <p:cNvPicPr>
            <a:picLocks noChangeAspect="1"/>
          </p:cNvPicPr>
          <p:nvPr/>
        </p:nvPicPr>
        <p:blipFill>
          <a:blip r:embed="rId8"/>
          <a:stretch>
            <a:fillRect/>
          </a:stretch>
        </p:blipFill>
        <p:spPr>
          <a:xfrm>
            <a:off x="529568" y="814422"/>
            <a:ext cx="2176939" cy="2176939"/>
          </a:xfrm>
          <a:prstGeom prst="rect">
            <a:avLst/>
          </a:prstGeom>
        </p:spPr>
      </p:pic>
    </p:spTree>
    <p:custDataLst>
      <p:tags r:id="rId1"/>
    </p:custDataLst>
    <p:extLst>
      <p:ext uri="{BB962C8B-B14F-4D97-AF65-F5344CB8AC3E}">
        <p14:creationId xmlns:p14="http://schemas.microsoft.com/office/powerpoint/2010/main" val="16733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0CD573-7F74-6CAD-52B6-9AB64AFA85EE}"/>
              </a:ext>
            </a:extLst>
          </p:cNvPr>
          <p:cNvSpPr txBox="1"/>
          <p:nvPr/>
        </p:nvSpPr>
        <p:spPr>
          <a:xfrm>
            <a:off x="618978" y="126433"/>
            <a:ext cx="2577632" cy="523220"/>
          </a:xfrm>
          <a:prstGeom prst="rect">
            <a:avLst/>
          </a:prstGeom>
          <a:noFill/>
        </p:spPr>
        <p:txBody>
          <a:bodyPr wrap="square">
            <a:spAutoFit/>
          </a:bodyPr>
          <a:lstStyle/>
          <a:p>
            <a:pPr algn="ctr"/>
            <a:r>
              <a:rPr lang="fr-CA" sz="2800" dirty="0">
                <a:latin typeface="Myriad Pro Light" panose="020B0403030403020204" pitchFamily="34" charset="0"/>
                <a:cs typeface="Malayalam MN" pitchFamily="2" charset="0"/>
              </a:rPr>
              <a:t>Bon traitement</a:t>
            </a:r>
          </a:p>
        </p:txBody>
      </p:sp>
      <p:sp>
        <p:nvSpPr>
          <p:cNvPr id="22" name="TextBox 21">
            <a:extLst>
              <a:ext uri="{FF2B5EF4-FFF2-40B4-BE49-F238E27FC236}">
                <a16:creationId xmlns:a16="http://schemas.microsoft.com/office/drawing/2014/main" id="{6C097907-B2CF-00A2-CE8C-E97DB57B0FA0}"/>
              </a:ext>
            </a:extLst>
          </p:cNvPr>
          <p:cNvSpPr txBox="1"/>
          <p:nvPr/>
        </p:nvSpPr>
        <p:spPr>
          <a:xfrm>
            <a:off x="6311460" y="2870690"/>
            <a:ext cx="2314319" cy="523220"/>
          </a:xfrm>
          <a:prstGeom prst="rect">
            <a:avLst/>
          </a:prstGeom>
          <a:noFill/>
        </p:spPr>
        <p:txBody>
          <a:bodyPr wrap="square">
            <a:spAutoFit/>
          </a:bodyPr>
          <a:lstStyle/>
          <a:p>
            <a:pPr algn="ctr"/>
            <a:r>
              <a:rPr lang="fr-CA" sz="2800" dirty="0">
                <a:latin typeface="Myriad Pro Light" panose="020B0403030403020204" pitchFamily="34" charset="0"/>
                <a:cs typeface="Malayalam MN" pitchFamily="2" charset="0"/>
              </a:rPr>
              <a:t>Stigmatisation</a:t>
            </a:r>
          </a:p>
        </p:txBody>
      </p:sp>
      <p:sp>
        <p:nvSpPr>
          <p:cNvPr id="23" name="TextBox 22">
            <a:extLst>
              <a:ext uri="{FF2B5EF4-FFF2-40B4-BE49-F238E27FC236}">
                <a16:creationId xmlns:a16="http://schemas.microsoft.com/office/drawing/2014/main" id="{F404A795-1573-2DAE-C850-6E610057D5D5}"/>
              </a:ext>
            </a:extLst>
          </p:cNvPr>
          <p:cNvSpPr txBox="1"/>
          <p:nvPr/>
        </p:nvSpPr>
        <p:spPr>
          <a:xfrm>
            <a:off x="239097" y="2870690"/>
            <a:ext cx="3202138" cy="523220"/>
          </a:xfrm>
          <a:prstGeom prst="rect">
            <a:avLst/>
          </a:prstGeom>
          <a:noFill/>
        </p:spPr>
        <p:txBody>
          <a:bodyPr wrap="square">
            <a:spAutoFit/>
          </a:bodyPr>
          <a:lstStyle/>
          <a:p>
            <a:pPr algn="ctr"/>
            <a:r>
              <a:rPr lang="fr-CA" sz="2800" dirty="0">
                <a:latin typeface="Myriad Pro Light" panose="020B0403030403020204" pitchFamily="34" charset="0"/>
                <a:cs typeface="Malayalam MN" pitchFamily="2" charset="0"/>
              </a:rPr>
              <a:t>Mauvais traitement</a:t>
            </a:r>
          </a:p>
        </p:txBody>
      </p:sp>
      <p:sp>
        <p:nvSpPr>
          <p:cNvPr id="28" name="Down Arrow 27">
            <a:extLst>
              <a:ext uri="{FF2B5EF4-FFF2-40B4-BE49-F238E27FC236}">
                <a16:creationId xmlns:a16="http://schemas.microsoft.com/office/drawing/2014/main" id="{5473AB2B-8CA0-BEA2-929E-5D1A540D59E0}"/>
              </a:ext>
            </a:extLst>
          </p:cNvPr>
          <p:cNvSpPr/>
          <p:nvPr/>
        </p:nvSpPr>
        <p:spPr>
          <a:xfrm rot="16200000">
            <a:off x="4085133" y="3700724"/>
            <a:ext cx="1018519" cy="1740754"/>
          </a:xfrm>
          <a:prstGeom prst="downArrow">
            <a:avLst>
              <a:gd name="adj1" fmla="val 26948"/>
              <a:gd name="adj2" fmla="val 54252"/>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Logo, company name&#10;&#10;Description automatically generated">
            <a:extLst>
              <a:ext uri="{FF2B5EF4-FFF2-40B4-BE49-F238E27FC236}">
                <a16:creationId xmlns:a16="http://schemas.microsoft.com/office/drawing/2014/main" id="{15BF582B-9569-D85D-CC58-7292E6CFCC2E}"/>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921971"/>
            <a:ext cx="1205356" cy="850198"/>
          </a:xfrm>
          <a:prstGeom prst="rect">
            <a:avLst/>
          </a:prstGeom>
        </p:spPr>
      </p:pic>
      <p:pic>
        <p:nvPicPr>
          <p:cNvPr id="3" name="Picture 2">
            <a:extLst>
              <a:ext uri="{FF2B5EF4-FFF2-40B4-BE49-F238E27FC236}">
                <a16:creationId xmlns:a16="http://schemas.microsoft.com/office/drawing/2014/main" id="{EB982422-ACC0-5686-DB34-C3011FFB807A}"/>
              </a:ext>
            </a:extLst>
          </p:cNvPr>
          <p:cNvPicPr>
            <a:picLocks noChangeAspect="1"/>
          </p:cNvPicPr>
          <p:nvPr/>
        </p:nvPicPr>
        <p:blipFill>
          <a:blip r:embed="rId5"/>
          <a:stretch>
            <a:fillRect/>
          </a:stretch>
        </p:blipFill>
        <p:spPr>
          <a:xfrm>
            <a:off x="6180383" y="3661198"/>
            <a:ext cx="2445396" cy="2445396"/>
          </a:xfrm>
          <a:prstGeom prst="rect">
            <a:avLst/>
          </a:prstGeom>
        </p:spPr>
      </p:pic>
      <p:pic>
        <p:nvPicPr>
          <p:cNvPr id="4" name="Picture 3">
            <a:extLst>
              <a:ext uri="{FF2B5EF4-FFF2-40B4-BE49-F238E27FC236}">
                <a16:creationId xmlns:a16="http://schemas.microsoft.com/office/drawing/2014/main" id="{B9121B40-1B18-7D93-6B25-8F717B396542}"/>
              </a:ext>
            </a:extLst>
          </p:cNvPr>
          <p:cNvPicPr>
            <a:picLocks noChangeAspect="1"/>
          </p:cNvPicPr>
          <p:nvPr/>
        </p:nvPicPr>
        <p:blipFill>
          <a:blip r:embed="rId6"/>
          <a:stretch>
            <a:fillRect/>
          </a:stretch>
        </p:blipFill>
        <p:spPr>
          <a:xfrm>
            <a:off x="772861" y="3401094"/>
            <a:ext cx="918077" cy="918077"/>
          </a:xfrm>
          <a:prstGeom prst="rect">
            <a:avLst/>
          </a:prstGeom>
        </p:spPr>
      </p:pic>
      <p:pic>
        <p:nvPicPr>
          <p:cNvPr id="6" name="Picture 5">
            <a:extLst>
              <a:ext uri="{FF2B5EF4-FFF2-40B4-BE49-F238E27FC236}">
                <a16:creationId xmlns:a16="http://schemas.microsoft.com/office/drawing/2014/main" id="{7E9F1CD0-6083-904E-18A6-02D96798662D}"/>
              </a:ext>
            </a:extLst>
          </p:cNvPr>
          <p:cNvPicPr>
            <a:picLocks noChangeAspect="1"/>
          </p:cNvPicPr>
          <p:nvPr/>
        </p:nvPicPr>
        <p:blipFill>
          <a:blip r:embed="rId7"/>
          <a:stretch>
            <a:fillRect/>
          </a:stretch>
        </p:blipFill>
        <p:spPr>
          <a:xfrm>
            <a:off x="1215926" y="3143975"/>
            <a:ext cx="1952521" cy="1952521"/>
          </a:xfrm>
          <a:prstGeom prst="rect">
            <a:avLst/>
          </a:prstGeom>
        </p:spPr>
      </p:pic>
      <p:pic>
        <p:nvPicPr>
          <p:cNvPr id="7" name="Picture 6">
            <a:extLst>
              <a:ext uri="{FF2B5EF4-FFF2-40B4-BE49-F238E27FC236}">
                <a16:creationId xmlns:a16="http://schemas.microsoft.com/office/drawing/2014/main" id="{811CE5FB-7FA4-8445-2FC5-1BDE1758D2C4}"/>
              </a:ext>
            </a:extLst>
          </p:cNvPr>
          <p:cNvPicPr>
            <a:picLocks noChangeAspect="1"/>
          </p:cNvPicPr>
          <p:nvPr/>
        </p:nvPicPr>
        <p:blipFill>
          <a:blip r:embed="rId8"/>
          <a:stretch>
            <a:fillRect/>
          </a:stretch>
        </p:blipFill>
        <p:spPr>
          <a:xfrm flipH="1">
            <a:off x="1483472" y="4571101"/>
            <a:ext cx="1719124" cy="1739391"/>
          </a:xfrm>
          <a:prstGeom prst="rect">
            <a:avLst/>
          </a:prstGeom>
        </p:spPr>
      </p:pic>
      <p:pic>
        <p:nvPicPr>
          <p:cNvPr id="9" name="Picture 8">
            <a:extLst>
              <a:ext uri="{FF2B5EF4-FFF2-40B4-BE49-F238E27FC236}">
                <a16:creationId xmlns:a16="http://schemas.microsoft.com/office/drawing/2014/main" id="{C3D1EF03-5944-00F8-13C1-84A11ADB8E64}"/>
              </a:ext>
            </a:extLst>
          </p:cNvPr>
          <p:cNvPicPr>
            <a:picLocks noChangeAspect="1"/>
          </p:cNvPicPr>
          <p:nvPr/>
        </p:nvPicPr>
        <p:blipFill>
          <a:blip r:embed="rId9"/>
          <a:stretch>
            <a:fillRect/>
          </a:stretch>
        </p:blipFill>
        <p:spPr>
          <a:xfrm>
            <a:off x="8256" y="3993672"/>
            <a:ext cx="2209954" cy="2209954"/>
          </a:xfrm>
          <a:prstGeom prst="rect">
            <a:avLst/>
          </a:prstGeom>
        </p:spPr>
      </p:pic>
      <p:pic>
        <p:nvPicPr>
          <p:cNvPr id="11" name="Picture 10">
            <a:extLst>
              <a:ext uri="{FF2B5EF4-FFF2-40B4-BE49-F238E27FC236}">
                <a16:creationId xmlns:a16="http://schemas.microsoft.com/office/drawing/2014/main" id="{640DBB8D-33B2-FC72-EADA-5F9E8220C7B9}"/>
              </a:ext>
            </a:extLst>
          </p:cNvPr>
          <p:cNvPicPr>
            <a:picLocks noChangeAspect="1"/>
          </p:cNvPicPr>
          <p:nvPr/>
        </p:nvPicPr>
        <p:blipFill>
          <a:blip r:embed="rId10"/>
          <a:stretch>
            <a:fillRect/>
          </a:stretch>
        </p:blipFill>
        <p:spPr>
          <a:xfrm>
            <a:off x="957846" y="826122"/>
            <a:ext cx="1764639" cy="1764639"/>
          </a:xfrm>
          <a:prstGeom prst="rect">
            <a:avLst/>
          </a:prstGeom>
        </p:spPr>
      </p:pic>
    </p:spTree>
    <p:custDataLst>
      <p:tags r:id="rId1"/>
    </p:custDataLst>
    <p:extLst>
      <p:ext uri="{BB962C8B-B14F-4D97-AF65-F5344CB8AC3E}">
        <p14:creationId xmlns:p14="http://schemas.microsoft.com/office/powerpoint/2010/main" val="249632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4F2C82FF-D7BC-D876-4BB4-83D23A0B87CA}"/>
              </a:ext>
            </a:extLst>
          </p:cNvPr>
          <p:cNvSpPr/>
          <p:nvPr/>
        </p:nvSpPr>
        <p:spPr>
          <a:xfrm>
            <a:off x="675348" y="1089770"/>
            <a:ext cx="3116480" cy="1169279"/>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0B6"/>
              </a:solidFill>
            </a:endParaRPr>
          </a:p>
        </p:txBody>
      </p:sp>
      <p:sp>
        <p:nvSpPr>
          <p:cNvPr id="5" name="TextBox 4">
            <a:extLst>
              <a:ext uri="{FF2B5EF4-FFF2-40B4-BE49-F238E27FC236}">
                <a16:creationId xmlns:a16="http://schemas.microsoft.com/office/drawing/2014/main" id="{4D8D5237-7158-F236-2945-6E965792C810}"/>
              </a:ext>
            </a:extLst>
          </p:cNvPr>
          <p:cNvSpPr txBox="1"/>
          <p:nvPr/>
        </p:nvSpPr>
        <p:spPr>
          <a:xfrm>
            <a:off x="387160" y="1263353"/>
            <a:ext cx="3717503" cy="830997"/>
          </a:xfrm>
          <a:prstGeom prst="rect">
            <a:avLst/>
          </a:prstGeom>
          <a:noFill/>
        </p:spPr>
        <p:txBody>
          <a:bodyPr wrap="square">
            <a:spAutoFit/>
          </a:bodyPr>
          <a:lstStyle/>
          <a:p>
            <a:pPr algn="ctr"/>
            <a:r>
              <a:rPr lang="fr-CA" sz="2300" b="1" dirty="0">
                <a:solidFill>
                  <a:schemeClr val="bg1"/>
                </a:solidFill>
                <a:latin typeface="Myriad Pro Light" panose="020B0403030403020204" pitchFamily="34" charset="0"/>
                <a:cs typeface="Malayalam MN" pitchFamily="2" charset="0"/>
                <a:sym typeface="Signika"/>
              </a:rPr>
              <a:t>Qu’est-ce que la société</a:t>
            </a:r>
          </a:p>
          <a:p>
            <a:pPr algn="ctr"/>
            <a:r>
              <a:rPr lang="fr-CA" sz="2300" b="1" dirty="0">
                <a:solidFill>
                  <a:schemeClr val="bg1"/>
                </a:solidFill>
                <a:latin typeface="Myriad Pro Light" panose="020B0403030403020204" pitchFamily="34" charset="0"/>
                <a:cs typeface="Malayalam MN" pitchFamily="2" charset="0"/>
                <a:sym typeface="Signika"/>
              </a:rPr>
              <a:t>considère « normal »?</a:t>
            </a:r>
          </a:p>
        </p:txBody>
      </p:sp>
      <p:cxnSp>
        <p:nvCxnSpPr>
          <p:cNvPr id="6" name="Straight Arrow Connector 5">
            <a:extLst>
              <a:ext uri="{FF2B5EF4-FFF2-40B4-BE49-F238E27FC236}">
                <a16:creationId xmlns:a16="http://schemas.microsoft.com/office/drawing/2014/main" id="{4378774B-4F9A-F96B-61BC-168A9738F434}"/>
              </a:ext>
            </a:extLst>
          </p:cNvPr>
          <p:cNvCxnSpPr>
            <a:cxnSpLocks/>
          </p:cNvCxnSpPr>
          <p:nvPr/>
        </p:nvCxnSpPr>
        <p:spPr>
          <a:xfrm>
            <a:off x="4104663" y="1602714"/>
            <a:ext cx="1691168"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sp>
        <p:nvSpPr>
          <p:cNvPr id="7" name="Terminator 6">
            <a:extLst>
              <a:ext uri="{FF2B5EF4-FFF2-40B4-BE49-F238E27FC236}">
                <a16:creationId xmlns:a16="http://schemas.microsoft.com/office/drawing/2014/main" id="{B48CF3DC-EF35-45C0-493C-2323DCAA9858}"/>
              </a:ext>
            </a:extLst>
          </p:cNvPr>
          <p:cNvSpPr/>
          <p:nvPr/>
        </p:nvSpPr>
        <p:spPr>
          <a:xfrm>
            <a:off x="679940" y="4361557"/>
            <a:ext cx="3289846" cy="1169278"/>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hape 98">
            <a:extLst>
              <a:ext uri="{FF2B5EF4-FFF2-40B4-BE49-F238E27FC236}">
                <a16:creationId xmlns:a16="http://schemas.microsoft.com/office/drawing/2014/main" id="{269CDC0B-A114-52CB-BF31-BCF3BE522FFF}"/>
              </a:ext>
            </a:extLst>
          </p:cNvPr>
          <p:cNvSpPr txBox="1">
            <a:spLocks/>
          </p:cNvSpPr>
          <p:nvPr/>
        </p:nvSpPr>
        <p:spPr bwMode="auto">
          <a:xfrm>
            <a:off x="252283" y="106325"/>
            <a:ext cx="8864600"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800" b="1" dirty="0">
                <a:solidFill>
                  <a:schemeClr val="accent4"/>
                </a:solidFill>
                <a:latin typeface="Myriad Pro Light" panose="020B0403030403020204" pitchFamily="34" charset="0"/>
                <a:ea typeface="Signika"/>
                <a:cs typeface="Malayalam MN" pitchFamily="2" charset="0"/>
                <a:sym typeface="Signika"/>
              </a:rPr>
              <a:t>Exemple</a:t>
            </a:r>
            <a:endParaRPr lang="en-CA" sz="2800" kern="0" dirty="0">
              <a:solidFill>
                <a:schemeClr val="accent4"/>
              </a:solidFill>
              <a:latin typeface="Myriad Pro Light" panose="020B0403030403020204" pitchFamily="34" charset="0"/>
              <a:cs typeface="Malayalam MN" pitchFamily="2" charset="0"/>
            </a:endParaRPr>
          </a:p>
        </p:txBody>
      </p:sp>
      <p:sp>
        <p:nvSpPr>
          <p:cNvPr id="2" name="Terminator 1">
            <a:extLst>
              <a:ext uri="{FF2B5EF4-FFF2-40B4-BE49-F238E27FC236}">
                <a16:creationId xmlns:a16="http://schemas.microsoft.com/office/drawing/2014/main" id="{063F1F0D-B465-B2D6-99A0-26A355E4DAAE}"/>
              </a:ext>
            </a:extLst>
          </p:cNvPr>
          <p:cNvSpPr/>
          <p:nvPr/>
        </p:nvSpPr>
        <p:spPr>
          <a:xfrm>
            <a:off x="651006" y="2682586"/>
            <a:ext cx="3116480" cy="1169279"/>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BC0D9C-1567-882B-8C0C-4A5E383CFF05}"/>
              </a:ext>
            </a:extLst>
          </p:cNvPr>
          <p:cNvSpPr txBox="1"/>
          <p:nvPr/>
        </p:nvSpPr>
        <p:spPr>
          <a:xfrm>
            <a:off x="468281" y="2703174"/>
            <a:ext cx="3563888" cy="1477328"/>
          </a:xfrm>
          <a:prstGeom prst="rect">
            <a:avLst/>
          </a:prstGeom>
          <a:noFill/>
        </p:spPr>
        <p:txBody>
          <a:bodyPr wrap="square">
            <a:spAutoFit/>
          </a:bodyPr>
          <a:lstStyle/>
          <a:p>
            <a:pPr algn="ctr"/>
            <a:r>
              <a:rPr lang="fr-CA" sz="2200" b="1" dirty="0">
                <a:solidFill>
                  <a:schemeClr val="bg1"/>
                </a:solidFill>
                <a:latin typeface="Myriad Pro Light" panose="020B0403030403020204" pitchFamily="34" charset="0"/>
                <a:ea typeface="Signika"/>
                <a:cs typeface="Malayalam MN" pitchFamily="2" charset="0"/>
                <a:sym typeface="Signika"/>
              </a:rPr>
              <a:t>Qui est « différent »</a:t>
            </a:r>
          </a:p>
          <a:p>
            <a:pPr algn="ctr"/>
            <a:r>
              <a:rPr lang="fr-CA" sz="2200" b="1" dirty="0">
                <a:solidFill>
                  <a:schemeClr val="bg1"/>
                </a:solidFill>
                <a:latin typeface="Myriad Pro Light" panose="020B0403030403020204" pitchFamily="34" charset="0"/>
                <a:ea typeface="Signika"/>
                <a:cs typeface="Malayalam MN" pitchFamily="2" charset="0"/>
                <a:sym typeface="Signika"/>
              </a:rPr>
              <a:t>et fait face à la stigmatisation?</a:t>
            </a:r>
            <a:br>
              <a:rPr lang="fr-CA" sz="2400" b="1" dirty="0">
                <a:solidFill>
                  <a:schemeClr val="bg1"/>
                </a:solidFill>
                <a:latin typeface="Myriad Pro Light" panose="020B0403030403020204" pitchFamily="34" charset="0"/>
                <a:ea typeface="Signika"/>
                <a:cs typeface="Malayalam MN" pitchFamily="2" charset="0"/>
                <a:sym typeface="Signika"/>
              </a:rPr>
            </a:br>
            <a:endParaRPr lang="fr-CA" sz="2400" b="1" dirty="0">
              <a:solidFill>
                <a:schemeClr val="bg1"/>
              </a:solidFill>
              <a:latin typeface="Myriad Pro Light" panose="020B0403030403020204" pitchFamily="34" charset="0"/>
              <a:ea typeface="Signika"/>
              <a:cs typeface="Malayalam MN" pitchFamily="2" charset="0"/>
              <a:sym typeface="Signika"/>
            </a:endParaRPr>
          </a:p>
        </p:txBody>
      </p:sp>
      <p:cxnSp>
        <p:nvCxnSpPr>
          <p:cNvPr id="14" name="Straight Arrow Connector 13">
            <a:extLst>
              <a:ext uri="{FF2B5EF4-FFF2-40B4-BE49-F238E27FC236}">
                <a16:creationId xmlns:a16="http://schemas.microsoft.com/office/drawing/2014/main" id="{1E421FF1-A04B-CA62-8024-E4A4A97931AD}"/>
              </a:ext>
            </a:extLst>
          </p:cNvPr>
          <p:cNvCxnSpPr>
            <a:cxnSpLocks/>
          </p:cNvCxnSpPr>
          <p:nvPr/>
        </p:nvCxnSpPr>
        <p:spPr>
          <a:xfrm>
            <a:off x="4080321" y="3267225"/>
            <a:ext cx="1691168"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DB3DEDE-D77A-8DD7-F629-E7D74286AF73}"/>
              </a:ext>
            </a:extLst>
          </p:cNvPr>
          <p:cNvCxnSpPr>
            <a:cxnSpLocks/>
          </p:cNvCxnSpPr>
          <p:nvPr/>
        </p:nvCxnSpPr>
        <p:spPr>
          <a:xfrm>
            <a:off x="4172264" y="5035292"/>
            <a:ext cx="1580937"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62956B8-2FCB-D510-C40C-AFF905AA8787}"/>
              </a:ext>
            </a:extLst>
          </p:cNvPr>
          <p:cNvSpPr txBox="1"/>
          <p:nvPr/>
        </p:nvSpPr>
        <p:spPr>
          <a:xfrm>
            <a:off x="343557" y="4730752"/>
            <a:ext cx="3962611" cy="430887"/>
          </a:xfrm>
          <a:prstGeom prst="rect">
            <a:avLst/>
          </a:prstGeom>
          <a:noFill/>
        </p:spPr>
        <p:txBody>
          <a:bodyPr wrap="square">
            <a:spAutoFit/>
          </a:bodyPr>
          <a:lstStyle/>
          <a:p>
            <a:pPr algn="ctr"/>
            <a:r>
              <a:rPr lang="en-CA" sz="2200" b="1" dirty="0">
                <a:solidFill>
                  <a:schemeClr val="bg1"/>
                </a:solidFill>
                <a:latin typeface="Myriad Pro Light" panose="020B0403030403020204" pitchFamily="34" charset="0"/>
                <a:ea typeface="Signika"/>
                <a:cs typeface="Malayalam MN" pitchFamily="2" charset="0"/>
                <a:sym typeface="Signika"/>
              </a:rPr>
              <a:t>Quel est le résultat?</a:t>
            </a:r>
            <a:endParaRPr lang="en-US" sz="2200" dirty="0">
              <a:solidFill>
                <a:schemeClr val="bg1"/>
              </a:solidFill>
              <a:latin typeface="Myriad Pro Light" panose="020B0403030403020204" pitchFamily="34" charset="0"/>
            </a:endParaRPr>
          </a:p>
        </p:txBody>
      </p:sp>
      <p:pic>
        <p:nvPicPr>
          <p:cNvPr id="8" name="Picture 7" descr="Logo, company name&#10;&#10;Description automatically generated">
            <a:extLst>
              <a:ext uri="{FF2B5EF4-FFF2-40B4-BE49-F238E27FC236}">
                <a16:creationId xmlns:a16="http://schemas.microsoft.com/office/drawing/2014/main" id="{F037359E-0687-E48B-1B33-BF431C9C056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10" name="Picture 9">
            <a:extLst>
              <a:ext uri="{FF2B5EF4-FFF2-40B4-BE49-F238E27FC236}">
                <a16:creationId xmlns:a16="http://schemas.microsoft.com/office/drawing/2014/main" id="{8CA829FA-FBA4-4287-8A35-4BA56AF81C36}"/>
              </a:ext>
            </a:extLst>
          </p:cNvPr>
          <p:cNvPicPr>
            <a:picLocks noChangeAspect="1"/>
          </p:cNvPicPr>
          <p:nvPr/>
        </p:nvPicPr>
        <p:blipFill>
          <a:blip r:embed="rId5"/>
          <a:stretch>
            <a:fillRect/>
          </a:stretch>
        </p:blipFill>
        <p:spPr>
          <a:xfrm>
            <a:off x="6444727" y="570252"/>
            <a:ext cx="1836027" cy="1836027"/>
          </a:xfrm>
          <a:prstGeom prst="rect">
            <a:avLst/>
          </a:prstGeom>
        </p:spPr>
      </p:pic>
      <p:pic>
        <p:nvPicPr>
          <p:cNvPr id="11" name="Picture 10">
            <a:extLst>
              <a:ext uri="{FF2B5EF4-FFF2-40B4-BE49-F238E27FC236}">
                <a16:creationId xmlns:a16="http://schemas.microsoft.com/office/drawing/2014/main" id="{6D301EB8-75A9-9D23-04B2-E23DB87C8522}"/>
              </a:ext>
            </a:extLst>
          </p:cNvPr>
          <p:cNvPicPr>
            <a:picLocks noChangeAspect="1"/>
          </p:cNvPicPr>
          <p:nvPr/>
        </p:nvPicPr>
        <p:blipFill>
          <a:blip r:embed="rId6"/>
          <a:stretch>
            <a:fillRect/>
          </a:stretch>
        </p:blipFill>
        <p:spPr>
          <a:xfrm>
            <a:off x="5826199" y="2414578"/>
            <a:ext cx="1778054" cy="1778054"/>
          </a:xfrm>
          <a:prstGeom prst="rect">
            <a:avLst/>
          </a:prstGeom>
        </p:spPr>
      </p:pic>
      <p:pic>
        <p:nvPicPr>
          <p:cNvPr id="12" name="Picture 11">
            <a:extLst>
              <a:ext uri="{FF2B5EF4-FFF2-40B4-BE49-F238E27FC236}">
                <a16:creationId xmlns:a16="http://schemas.microsoft.com/office/drawing/2014/main" id="{3F6B16B5-F2BD-3EA0-4BA4-CE89911FE6A5}"/>
              </a:ext>
            </a:extLst>
          </p:cNvPr>
          <p:cNvPicPr>
            <a:picLocks noChangeAspect="1"/>
          </p:cNvPicPr>
          <p:nvPr/>
        </p:nvPicPr>
        <p:blipFill>
          <a:blip r:embed="rId6"/>
          <a:stretch>
            <a:fillRect/>
          </a:stretch>
        </p:blipFill>
        <p:spPr>
          <a:xfrm>
            <a:off x="5610091" y="4362721"/>
            <a:ext cx="1691168" cy="1691168"/>
          </a:xfrm>
          <a:prstGeom prst="rect">
            <a:avLst/>
          </a:prstGeom>
        </p:spPr>
      </p:pic>
      <p:pic>
        <p:nvPicPr>
          <p:cNvPr id="16" name="Picture 15">
            <a:extLst>
              <a:ext uri="{FF2B5EF4-FFF2-40B4-BE49-F238E27FC236}">
                <a16:creationId xmlns:a16="http://schemas.microsoft.com/office/drawing/2014/main" id="{77969DD5-E9F9-20D8-3BB8-CDD9954712FC}"/>
              </a:ext>
            </a:extLst>
          </p:cNvPr>
          <p:cNvPicPr>
            <a:picLocks noChangeAspect="1"/>
          </p:cNvPicPr>
          <p:nvPr/>
        </p:nvPicPr>
        <p:blipFill>
          <a:blip r:embed="rId7"/>
          <a:stretch>
            <a:fillRect/>
          </a:stretch>
        </p:blipFill>
        <p:spPr>
          <a:xfrm>
            <a:off x="7415589" y="2369703"/>
            <a:ext cx="1836027" cy="1836027"/>
          </a:xfrm>
          <a:prstGeom prst="rect">
            <a:avLst/>
          </a:prstGeom>
        </p:spPr>
      </p:pic>
      <p:pic>
        <p:nvPicPr>
          <p:cNvPr id="17" name="Picture 16">
            <a:extLst>
              <a:ext uri="{FF2B5EF4-FFF2-40B4-BE49-F238E27FC236}">
                <a16:creationId xmlns:a16="http://schemas.microsoft.com/office/drawing/2014/main" id="{BC1ABBE7-F7CC-73C8-308F-FC38BB793315}"/>
              </a:ext>
            </a:extLst>
          </p:cNvPr>
          <p:cNvPicPr>
            <a:picLocks noChangeAspect="1"/>
          </p:cNvPicPr>
          <p:nvPr/>
        </p:nvPicPr>
        <p:blipFill>
          <a:blip r:embed="rId8"/>
          <a:stretch>
            <a:fillRect/>
          </a:stretch>
        </p:blipFill>
        <p:spPr>
          <a:xfrm>
            <a:off x="7209162" y="4182987"/>
            <a:ext cx="1778052" cy="1778052"/>
          </a:xfrm>
          <a:prstGeom prst="rect">
            <a:avLst/>
          </a:prstGeom>
        </p:spPr>
      </p:pic>
    </p:spTree>
    <p:custDataLst>
      <p:tags r:id="rId1"/>
    </p:custDataLst>
    <p:extLst>
      <p:ext uri="{BB962C8B-B14F-4D97-AF65-F5344CB8AC3E}">
        <p14:creationId xmlns:p14="http://schemas.microsoft.com/office/powerpoint/2010/main" val="4129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2" grpId="0" animBg="1"/>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9EE46-FEA5-6894-4BCF-9D13C22DA82B}"/>
              </a:ext>
            </a:extLst>
          </p:cNvPr>
          <p:cNvSpPr txBox="1"/>
          <p:nvPr/>
        </p:nvSpPr>
        <p:spPr bwMode="auto">
          <a:xfrm>
            <a:off x="320841" y="85831"/>
            <a:ext cx="8502316"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ts val="600"/>
              </a:spcAft>
            </a:pPr>
            <a:r>
              <a:rPr lang="fr-CA" sz="4400" dirty="0">
                <a:solidFill>
                  <a:srgbClr val="006699"/>
                </a:solidFill>
                <a:latin typeface="Myriad Pro Light" panose="020B0403030403020204" pitchFamily="34" charset="0"/>
              </a:rPr>
              <a:t>Tout le monde a le droit d’être traité correctement et avec respect.</a:t>
            </a:r>
          </a:p>
        </p:txBody>
      </p:sp>
      <p:pic>
        <p:nvPicPr>
          <p:cNvPr id="3" name="Picture 2" descr="Logo, company name&#10;&#10;Description automatically generated">
            <a:extLst>
              <a:ext uri="{FF2B5EF4-FFF2-40B4-BE49-F238E27FC236}">
                <a16:creationId xmlns:a16="http://schemas.microsoft.com/office/drawing/2014/main" id="{1633AD1A-93E9-A39F-CC52-AD191E44887B}"/>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8" name="Picture 7">
            <a:extLst>
              <a:ext uri="{FF2B5EF4-FFF2-40B4-BE49-F238E27FC236}">
                <a16:creationId xmlns:a16="http://schemas.microsoft.com/office/drawing/2014/main" id="{5FAA61C8-8D87-CBA0-BB7C-B8C5FB84EFD7}"/>
              </a:ext>
            </a:extLst>
          </p:cNvPr>
          <p:cNvPicPr>
            <a:picLocks noChangeAspect="1"/>
          </p:cNvPicPr>
          <p:nvPr/>
        </p:nvPicPr>
        <p:blipFill>
          <a:blip r:embed="rId5"/>
          <a:stretch>
            <a:fillRect/>
          </a:stretch>
        </p:blipFill>
        <p:spPr>
          <a:xfrm>
            <a:off x="2157983" y="1768775"/>
            <a:ext cx="4828032" cy="4828032"/>
          </a:xfrm>
          <a:prstGeom prst="rect">
            <a:avLst/>
          </a:prstGeom>
        </p:spPr>
      </p:pic>
    </p:spTree>
    <p:custDataLst>
      <p:tags r:id="rId1"/>
    </p:custDataLst>
    <p:extLst>
      <p:ext uri="{BB962C8B-B14F-4D97-AF65-F5344CB8AC3E}">
        <p14:creationId xmlns:p14="http://schemas.microsoft.com/office/powerpoint/2010/main" val="382720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oogle Shape;1004;p62">
            <a:extLst>
              <a:ext uri="{FF2B5EF4-FFF2-40B4-BE49-F238E27FC236}">
                <a16:creationId xmlns:a16="http://schemas.microsoft.com/office/drawing/2014/main" id="{7C137547-24BB-E548-9A00-8C3A2EE27CC3}"/>
              </a:ext>
            </a:extLst>
          </p:cNvPr>
          <p:cNvGrpSpPr/>
          <p:nvPr/>
        </p:nvGrpSpPr>
        <p:grpSpPr>
          <a:xfrm>
            <a:off x="468789" y="1915886"/>
            <a:ext cx="8326611" cy="3984580"/>
            <a:chOff x="4450848" y="511325"/>
            <a:chExt cx="3961398" cy="4264073"/>
          </a:xfrm>
          <a:solidFill>
            <a:schemeClr val="bg1"/>
          </a:solidFill>
        </p:grpSpPr>
        <p:grpSp>
          <p:nvGrpSpPr>
            <p:cNvPr id="4" name="Google Shape;1005;p62">
              <a:extLst>
                <a:ext uri="{FF2B5EF4-FFF2-40B4-BE49-F238E27FC236}">
                  <a16:creationId xmlns:a16="http://schemas.microsoft.com/office/drawing/2014/main" id="{A68B71D3-62B8-CFBD-E761-5619C86C1ECC}"/>
                </a:ext>
              </a:extLst>
            </p:cNvPr>
            <p:cNvGrpSpPr/>
            <p:nvPr/>
          </p:nvGrpSpPr>
          <p:grpSpPr>
            <a:xfrm>
              <a:off x="4643303" y="682500"/>
              <a:ext cx="3768943" cy="4092898"/>
              <a:chOff x="1463850" y="611550"/>
              <a:chExt cx="6216300" cy="3920400"/>
            </a:xfrm>
            <a:grpFill/>
          </p:grpSpPr>
          <p:sp>
            <p:nvSpPr>
              <p:cNvPr id="7" name="Google Shape;1006;p62">
                <a:extLst>
                  <a:ext uri="{FF2B5EF4-FFF2-40B4-BE49-F238E27FC236}">
                    <a16:creationId xmlns:a16="http://schemas.microsoft.com/office/drawing/2014/main" id="{7EFD9B0D-B17C-0A1E-1646-C6F0AEED2226}"/>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7;p62">
                <a:extLst>
                  <a:ext uri="{FF2B5EF4-FFF2-40B4-BE49-F238E27FC236}">
                    <a16:creationId xmlns:a16="http://schemas.microsoft.com/office/drawing/2014/main" id="{3B3B3A8A-59F4-EBE0-4E03-A6B1F54C423F}"/>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008;p62">
              <a:extLst>
                <a:ext uri="{FF2B5EF4-FFF2-40B4-BE49-F238E27FC236}">
                  <a16:creationId xmlns:a16="http://schemas.microsoft.com/office/drawing/2014/main" id="{ED00B659-0598-A63E-1C22-AC28F17438A0}"/>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9;p62">
              <a:extLst>
                <a:ext uri="{FF2B5EF4-FFF2-40B4-BE49-F238E27FC236}">
                  <a16:creationId xmlns:a16="http://schemas.microsoft.com/office/drawing/2014/main" id="{268B26BA-238C-BECB-A174-A9D7C84CAB27}"/>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Shape 98">
            <a:extLst>
              <a:ext uri="{FF2B5EF4-FFF2-40B4-BE49-F238E27FC236}">
                <a16:creationId xmlns:a16="http://schemas.microsoft.com/office/drawing/2014/main" id="{AAA83741-5A14-99EF-D310-648984F117EB}"/>
              </a:ext>
            </a:extLst>
          </p:cNvPr>
          <p:cNvSpPr txBox="1">
            <a:spLocks/>
          </p:cNvSpPr>
          <p:nvPr/>
        </p:nvSpPr>
        <p:spPr bwMode="auto">
          <a:xfrm>
            <a:off x="3005035" y="161894"/>
            <a:ext cx="3110536" cy="1246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000" b="1" dirty="0">
                <a:solidFill>
                  <a:srgbClr val="3280B6"/>
                </a:solidFill>
                <a:latin typeface="Myriad Pro Light" panose="020B0403030403020204" pitchFamily="34" charset="0"/>
                <a:ea typeface="Signika"/>
                <a:cs typeface="Malayalam MN" pitchFamily="2" charset="0"/>
                <a:sym typeface="Signika"/>
              </a:rPr>
              <a:t>Pause-activité no 2</a:t>
            </a:r>
          </a:p>
        </p:txBody>
      </p:sp>
      <p:sp>
        <p:nvSpPr>
          <p:cNvPr id="15" name="TextBox 14">
            <a:extLst>
              <a:ext uri="{FF2B5EF4-FFF2-40B4-BE49-F238E27FC236}">
                <a16:creationId xmlns:a16="http://schemas.microsoft.com/office/drawing/2014/main" id="{047DC005-6A58-F79A-934C-8B6B39EB3D5B}"/>
              </a:ext>
            </a:extLst>
          </p:cNvPr>
          <p:cNvSpPr txBox="1"/>
          <p:nvPr/>
        </p:nvSpPr>
        <p:spPr>
          <a:xfrm>
            <a:off x="491526" y="2139979"/>
            <a:ext cx="7916243" cy="4370427"/>
          </a:xfrm>
          <a:prstGeom prst="rect">
            <a:avLst/>
          </a:prstGeom>
          <a:noFill/>
        </p:spPr>
        <p:txBody>
          <a:bodyPr wrap="square" rtlCol="0">
            <a:spAutoFit/>
          </a:bodyPr>
          <a:lstStyle/>
          <a:p>
            <a:pPr algn="ctr"/>
            <a:r>
              <a:rPr lang="fr-CA" sz="3000" b="1" dirty="0">
                <a:solidFill>
                  <a:srgbClr val="DD4851"/>
                </a:solidFill>
                <a:latin typeface="Myriad Pro Light" panose="020B0403030403020204" pitchFamily="34" charset="0"/>
                <a:cs typeface="Malayalam MN" pitchFamily="2" charset="0"/>
              </a:rPr>
              <a:t>Travaillez en petits groupes afin de remplir la feuille de travail : </a:t>
            </a:r>
            <a:br>
              <a:rPr lang="fr-CA" sz="3200" b="1" dirty="0">
                <a:solidFill>
                  <a:srgbClr val="DD4851"/>
                </a:solidFill>
                <a:latin typeface="Malayalam MN" pitchFamily="2" charset="0"/>
                <a:cs typeface="Malayalam MN" pitchFamily="2" charset="0"/>
              </a:rPr>
            </a:br>
            <a:endParaRPr lang="fr-CA" sz="3200" b="1" dirty="0">
              <a:solidFill>
                <a:srgbClr val="DD4851"/>
              </a:solidFill>
              <a:latin typeface="Malayalam MN" pitchFamily="2" charset="0"/>
              <a:cs typeface="Malayalam MN" pitchFamily="2" charset="0"/>
            </a:endParaRPr>
          </a:p>
          <a:p>
            <a:pPr marL="342900" indent="-342900" algn="ctr">
              <a:buFont typeface="Arial" panose="020B0604020202020204" pitchFamily="34" charset="0"/>
              <a:buChar char="•"/>
            </a:pPr>
            <a:r>
              <a:rPr lang="fr-CA" sz="3000" dirty="0">
                <a:solidFill>
                  <a:srgbClr val="DD4851"/>
                </a:solidFill>
                <a:latin typeface="Myriad Pro Light" panose="020B0403030403020204" pitchFamily="34" charset="0"/>
                <a:cs typeface="Malayalam MN" pitchFamily="2" charset="0"/>
              </a:rPr>
              <a:t>Qui est bien traité par la société?</a:t>
            </a:r>
          </a:p>
          <a:p>
            <a:pPr marL="342900" indent="-342900" algn="ctr">
              <a:buFont typeface="Arial" panose="020B0604020202020204" pitchFamily="34" charset="0"/>
              <a:buChar char="•"/>
            </a:pPr>
            <a:r>
              <a:rPr lang="fr-CA" sz="3000" dirty="0">
                <a:solidFill>
                  <a:srgbClr val="DD4851"/>
                </a:solidFill>
                <a:latin typeface="Myriad Pro Light" panose="020B0403030403020204" pitchFamily="34" charset="0"/>
                <a:cs typeface="Malayalam MN" pitchFamily="2" charset="0"/>
              </a:rPr>
              <a:t>Qui est mal traité par la société?</a:t>
            </a:r>
          </a:p>
          <a:p>
            <a:pPr marL="342900" indent="-342900" algn="ctr">
              <a:buFont typeface="Arial" panose="020B0604020202020204" pitchFamily="34" charset="0"/>
              <a:buChar char="•"/>
            </a:pPr>
            <a:r>
              <a:rPr lang="fr-CA" sz="3000" i="1" dirty="0">
                <a:solidFill>
                  <a:srgbClr val="DD4851"/>
                </a:solidFill>
                <a:latin typeface="Myriad Pro Light" panose="020B0403030403020204" pitchFamily="34" charset="0"/>
                <a:cs typeface="Malayalam MN" pitchFamily="2" charset="0"/>
              </a:rPr>
              <a:t>Pourquoi</a:t>
            </a:r>
            <a:r>
              <a:rPr lang="fr-CA" sz="3000" dirty="0">
                <a:solidFill>
                  <a:srgbClr val="DD4851"/>
                </a:solidFill>
                <a:latin typeface="Myriad Pro Light" panose="020B0403030403020204" pitchFamily="34" charset="0"/>
                <a:cs typeface="Malayalam MN" pitchFamily="2" charset="0"/>
              </a:rPr>
              <a:t> certains groupes sont-ils mal </a:t>
            </a:r>
          </a:p>
          <a:p>
            <a:pPr algn="ctr"/>
            <a:r>
              <a:rPr lang="fr-CA" sz="3000" dirty="0">
                <a:solidFill>
                  <a:srgbClr val="DD4851"/>
                </a:solidFill>
                <a:latin typeface="Myriad Pro Light" panose="020B0403030403020204" pitchFamily="34" charset="0"/>
                <a:cs typeface="Malayalam MN" pitchFamily="2" charset="0"/>
              </a:rPr>
              <a:t>traités par la société?</a:t>
            </a:r>
            <a:br>
              <a:rPr lang="fr-CA" sz="2400" dirty="0">
                <a:solidFill>
                  <a:srgbClr val="DD4851"/>
                </a:solidFill>
                <a:latin typeface="Myriad Pro Light" panose="020B0403030403020204" pitchFamily="34" charset="0"/>
                <a:cs typeface="Malayalam MN" pitchFamily="2" charset="0"/>
              </a:rPr>
            </a:br>
            <a:endParaRPr lang="fr-CA" sz="2400" dirty="0">
              <a:solidFill>
                <a:srgbClr val="DD4851"/>
              </a:solidFill>
              <a:latin typeface="Myriad Pro Light" panose="020B0403030403020204" pitchFamily="34" charset="0"/>
              <a:cs typeface="Malayalam MN" pitchFamily="2" charset="0"/>
            </a:endParaRPr>
          </a:p>
          <a:p>
            <a:pPr algn="ctr"/>
            <a:br>
              <a:rPr lang="en-CA" sz="2400" dirty="0">
                <a:solidFill>
                  <a:srgbClr val="DD4851"/>
                </a:solidFill>
                <a:latin typeface="Myriad Pro Light" panose="020B0403030403020204" pitchFamily="34" charset="0"/>
                <a:cs typeface="Malayalam MN" pitchFamily="2" charset="0"/>
              </a:rPr>
            </a:br>
            <a:endParaRPr lang="en-US" dirty="0">
              <a:solidFill>
                <a:srgbClr val="DD4851"/>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A6164D55-60EB-842A-669D-9BECECA1AE1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993635"/>
            <a:ext cx="1103756" cy="778534"/>
          </a:xfrm>
          <a:prstGeom prst="rect">
            <a:avLst/>
          </a:prstGeom>
        </p:spPr>
      </p:pic>
      <p:pic>
        <p:nvPicPr>
          <p:cNvPr id="11" name="Picture 10">
            <a:extLst>
              <a:ext uri="{FF2B5EF4-FFF2-40B4-BE49-F238E27FC236}">
                <a16:creationId xmlns:a16="http://schemas.microsoft.com/office/drawing/2014/main" id="{8169DF88-F1C2-4917-11FA-350D851F7F54}"/>
              </a:ext>
            </a:extLst>
          </p:cNvPr>
          <p:cNvPicPr>
            <a:picLocks noChangeAspect="1"/>
          </p:cNvPicPr>
          <p:nvPr/>
        </p:nvPicPr>
        <p:blipFill>
          <a:blip r:embed="rId5"/>
          <a:stretch>
            <a:fillRect/>
          </a:stretch>
        </p:blipFill>
        <p:spPr>
          <a:xfrm>
            <a:off x="1393770" y="262571"/>
            <a:ext cx="1246281" cy="1246281"/>
          </a:xfrm>
          <a:prstGeom prst="rect">
            <a:avLst/>
          </a:prstGeom>
        </p:spPr>
      </p:pic>
      <p:pic>
        <p:nvPicPr>
          <p:cNvPr id="12" name="Picture 11">
            <a:extLst>
              <a:ext uri="{FF2B5EF4-FFF2-40B4-BE49-F238E27FC236}">
                <a16:creationId xmlns:a16="http://schemas.microsoft.com/office/drawing/2014/main" id="{0CEA9669-C7A4-5EEA-2B37-4C0336791CA3}"/>
              </a:ext>
            </a:extLst>
          </p:cNvPr>
          <p:cNvPicPr>
            <a:picLocks noChangeAspect="1"/>
          </p:cNvPicPr>
          <p:nvPr/>
        </p:nvPicPr>
        <p:blipFill>
          <a:blip r:embed="rId6"/>
          <a:stretch>
            <a:fillRect/>
          </a:stretch>
        </p:blipFill>
        <p:spPr>
          <a:xfrm>
            <a:off x="6713599" y="262571"/>
            <a:ext cx="1369697" cy="1369697"/>
          </a:xfrm>
          <a:prstGeom prst="rect">
            <a:avLst/>
          </a:prstGeom>
        </p:spPr>
      </p:pic>
    </p:spTree>
    <p:custDataLst>
      <p:tags r:id="rId1"/>
    </p:custDataLst>
    <p:extLst>
      <p:ext uri="{BB962C8B-B14F-4D97-AF65-F5344CB8AC3E}">
        <p14:creationId xmlns:p14="http://schemas.microsoft.com/office/powerpoint/2010/main" val="154249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12DEA-54F1-D66C-877E-C34A8CE01BB5}"/>
              </a:ext>
            </a:extLst>
          </p:cNvPr>
          <p:cNvSpPr txBox="1"/>
          <p:nvPr/>
        </p:nvSpPr>
        <p:spPr>
          <a:xfrm>
            <a:off x="1212058" y="5435947"/>
            <a:ext cx="1940943" cy="553998"/>
          </a:xfrm>
          <a:prstGeom prst="rect">
            <a:avLst/>
          </a:prstGeom>
          <a:noFill/>
        </p:spPr>
        <p:txBody>
          <a:bodyPr wrap="square" rtlCol="0">
            <a:spAutoFit/>
          </a:bodyPr>
          <a:lstStyle/>
          <a:p>
            <a:r>
              <a:rPr lang="fr-CA" sz="3000" dirty="0">
                <a:latin typeface="Myriad Pro Light" panose="020B0403030403020204" pitchFamily="34" charset="0"/>
              </a:rPr>
              <a:t>Pouvoir</a:t>
            </a:r>
          </a:p>
        </p:txBody>
      </p:sp>
      <p:sp>
        <p:nvSpPr>
          <p:cNvPr id="9" name="TextBox 8">
            <a:extLst>
              <a:ext uri="{FF2B5EF4-FFF2-40B4-BE49-F238E27FC236}">
                <a16:creationId xmlns:a16="http://schemas.microsoft.com/office/drawing/2014/main" id="{B9AB9FE4-6C45-97CC-1430-E689A8FB950F}"/>
              </a:ext>
            </a:extLst>
          </p:cNvPr>
          <p:cNvSpPr txBox="1"/>
          <p:nvPr/>
        </p:nvSpPr>
        <p:spPr>
          <a:xfrm>
            <a:off x="5843190" y="1668417"/>
            <a:ext cx="4977426" cy="1015663"/>
          </a:xfrm>
          <a:prstGeom prst="rect">
            <a:avLst/>
          </a:prstGeom>
          <a:noFill/>
        </p:spPr>
        <p:txBody>
          <a:bodyPr wrap="square" rtlCol="0">
            <a:spAutoFit/>
          </a:bodyPr>
          <a:lstStyle/>
          <a:p>
            <a:r>
              <a:rPr lang="fr-CA" sz="3000" dirty="0">
                <a:latin typeface="Myriad Pro Light" panose="020B0403030403020204" pitchFamily="34" charset="0"/>
              </a:rPr>
              <a:t>Stigmatisation et discrimination </a:t>
            </a:r>
          </a:p>
        </p:txBody>
      </p:sp>
      <p:sp>
        <p:nvSpPr>
          <p:cNvPr id="11" name="TextBox 10">
            <a:extLst>
              <a:ext uri="{FF2B5EF4-FFF2-40B4-BE49-F238E27FC236}">
                <a16:creationId xmlns:a16="http://schemas.microsoft.com/office/drawing/2014/main" id="{17917D85-1775-ED4E-7567-C118090AC54E}"/>
              </a:ext>
            </a:extLst>
          </p:cNvPr>
          <p:cNvSpPr txBox="1"/>
          <p:nvPr/>
        </p:nvSpPr>
        <p:spPr>
          <a:xfrm>
            <a:off x="4003214" y="202575"/>
            <a:ext cx="5377541" cy="1015663"/>
          </a:xfrm>
          <a:prstGeom prst="rect">
            <a:avLst/>
          </a:prstGeom>
          <a:noFill/>
        </p:spPr>
        <p:txBody>
          <a:bodyPr wrap="square" rtlCol="0">
            <a:spAutoFit/>
          </a:bodyPr>
          <a:lstStyle/>
          <a:p>
            <a:pPr algn="ctr"/>
            <a:r>
              <a:rPr lang="fr-CA" sz="3000" dirty="0">
                <a:latin typeface="Myriad Pro Light" panose="020B0403030403020204" pitchFamily="34" charset="0"/>
              </a:rPr>
              <a:t>Qui est bien traité? </a:t>
            </a:r>
          </a:p>
          <a:p>
            <a:pPr algn="ctr"/>
            <a:r>
              <a:rPr lang="fr-CA" sz="3000" dirty="0">
                <a:latin typeface="Myriad Pro Light" panose="020B0403030403020204" pitchFamily="34" charset="0"/>
              </a:rPr>
              <a:t>Qui est mal traité?</a:t>
            </a:r>
          </a:p>
        </p:txBody>
      </p:sp>
      <p:sp>
        <p:nvSpPr>
          <p:cNvPr id="12" name="Curved Right Arrow 11">
            <a:extLst>
              <a:ext uri="{FF2B5EF4-FFF2-40B4-BE49-F238E27FC236}">
                <a16:creationId xmlns:a16="http://schemas.microsoft.com/office/drawing/2014/main" id="{270C501D-166E-8721-654C-4B10D8D15EAD}"/>
              </a:ext>
            </a:extLst>
          </p:cNvPr>
          <p:cNvSpPr/>
          <p:nvPr/>
        </p:nvSpPr>
        <p:spPr>
          <a:xfrm>
            <a:off x="566058" y="303055"/>
            <a:ext cx="4005942" cy="1999127"/>
          </a:xfrm>
          <a:prstGeom prst="curved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D4851"/>
              </a:solidFill>
            </a:endParaRPr>
          </a:p>
        </p:txBody>
      </p:sp>
      <p:sp>
        <p:nvSpPr>
          <p:cNvPr id="13" name="Right Arrow 12">
            <a:extLst>
              <a:ext uri="{FF2B5EF4-FFF2-40B4-BE49-F238E27FC236}">
                <a16:creationId xmlns:a16="http://schemas.microsoft.com/office/drawing/2014/main" id="{F0FF689E-6CF8-B73E-93C7-597148B1691E}"/>
              </a:ext>
            </a:extLst>
          </p:cNvPr>
          <p:cNvSpPr/>
          <p:nvPr/>
        </p:nvSpPr>
        <p:spPr>
          <a:xfrm rot="20482065">
            <a:off x="3062058" y="3676537"/>
            <a:ext cx="2801199" cy="1188179"/>
          </a:xfrm>
          <a:prstGeom prst="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E76813EC-D9B3-4595-93B6-9F2081718D55}"/>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102961E8-E1D6-E030-70CA-3AC011AF4F36}"/>
              </a:ext>
            </a:extLst>
          </p:cNvPr>
          <p:cNvPicPr>
            <a:picLocks noChangeAspect="1"/>
          </p:cNvPicPr>
          <p:nvPr/>
        </p:nvPicPr>
        <p:blipFill>
          <a:blip r:embed="rId5"/>
          <a:stretch>
            <a:fillRect/>
          </a:stretch>
        </p:blipFill>
        <p:spPr>
          <a:xfrm>
            <a:off x="6049852" y="2860964"/>
            <a:ext cx="1949887" cy="1949887"/>
          </a:xfrm>
          <a:prstGeom prst="rect">
            <a:avLst/>
          </a:prstGeom>
        </p:spPr>
      </p:pic>
      <p:pic>
        <p:nvPicPr>
          <p:cNvPr id="5" name="Picture 4">
            <a:extLst>
              <a:ext uri="{FF2B5EF4-FFF2-40B4-BE49-F238E27FC236}">
                <a16:creationId xmlns:a16="http://schemas.microsoft.com/office/drawing/2014/main" id="{BF3F6D0B-3FA0-9A87-3CD9-6A971B88D3F8}"/>
              </a:ext>
            </a:extLst>
          </p:cNvPr>
          <p:cNvPicPr>
            <a:picLocks noChangeAspect="1"/>
          </p:cNvPicPr>
          <p:nvPr/>
        </p:nvPicPr>
        <p:blipFill>
          <a:blip r:embed="rId6"/>
          <a:stretch>
            <a:fillRect/>
          </a:stretch>
        </p:blipFill>
        <p:spPr>
          <a:xfrm>
            <a:off x="742714" y="3563672"/>
            <a:ext cx="2020870" cy="2020870"/>
          </a:xfrm>
          <a:prstGeom prst="rect">
            <a:avLst/>
          </a:prstGeom>
        </p:spPr>
      </p:pic>
    </p:spTree>
    <p:custDataLst>
      <p:tags r:id="rId1"/>
    </p:custDataLst>
    <p:extLst>
      <p:ext uri="{BB962C8B-B14F-4D97-AF65-F5344CB8AC3E}">
        <p14:creationId xmlns:p14="http://schemas.microsoft.com/office/powerpoint/2010/main" val="41843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98">
            <a:extLst>
              <a:ext uri="{FF2B5EF4-FFF2-40B4-BE49-F238E27FC236}">
                <a16:creationId xmlns:a16="http://schemas.microsoft.com/office/drawing/2014/main" id="{6DDD94BC-E6A3-27A5-0153-06E31A49AD7C}"/>
              </a:ext>
            </a:extLst>
          </p:cNvPr>
          <p:cNvSpPr txBox="1">
            <a:spLocks/>
          </p:cNvSpPr>
          <p:nvPr/>
        </p:nvSpPr>
        <p:spPr bwMode="auto">
          <a:xfrm>
            <a:off x="2257160" y="644259"/>
            <a:ext cx="4629678" cy="484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000" b="1" kern="0" dirty="0">
                <a:solidFill>
                  <a:srgbClr val="DD4851"/>
                </a:solidFill>
                <a:latin typeface="Myriad Pro Light" panose="020B0403030403020204" pitchFamily="34" charset="0"/>
                <a:ea typeface="Signika"/>
                <a:cs typeface="Malayalam MN" pitchFamily="2" charset="0"/>
                <a:sym typeface="Signika"/>
              </a:rPr>
              <a:t>OPPRESSION</a:t>
            </a:r>
            <a:endParaRPr lang="en-CA" sz="4000" kern="0" dirty="0">
              <a:solidFill>
                <a:srgbClr val="DD4851"/>
              </a:solidFill>
              <a:latin typeface="Myriad Pro Light" panose="020B0403030403020204" pitchFamily="34" charset="0"/>
              <a:cs typeface="Malayalam MN" pitchFamily="2" charset="0"/>
            </a:endParaRPr>
          </a:p>
        </p:txBody>
      </p:sp>
      <p:sp>
        <p:nvSpPr>
          <p:cNvPr id="14" name="TextBox 13">
            <a:extLst>
              <a:ext uri="{FF2B5EF4-FFF2-40B4-BE49-F238E27FC236}">
                <a16:creationId xmlns:a16="http://schemas.microsoft.com/office/drawing/2014/main" id="{6531AF31-5091-4328-8004-6989C0BA4147}"/>
              </a:ext>
            </a:extLst>
          </p:cNvPr>
          <p:cNvSpPr txBox="1"/>
          <p:nvPr/>
        </p:nvSpPr>
        <p:spPr>
          <a:xfrm>
            <a:off x="7761249" y="3512634"/>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903C6A93-9AAE-583E-FB34-1A319854D91A}"/>
              </a:ext>
            </a:extLst>
          </p:cNvPr>
          <p:cNvSpPr txBox="1"/>
          <p:nvPr/>
        </p:nvSpPr>
        <p:spPr>
          <a:xfrm>
            <a:off x="7560527" y="4125951"/>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6E79C0B-1182-F71C-F4C2-76790D058499}"/>
              </a:ext>
            </a:extLst>
          </p:cNvPr>
          <p:cNvSpPr txBox="1"/>
          <p:nvPr/>
        </p:nvSpPr>
        <p:spPr>
          <a:xfrm>
            <a:off x="3207245" y="1456060"/>
            <a:ext cx="2729510" cy="1015663"/>
          </a:xfrm>
          <a:prstGeom prst="rect">
            <a:avLst/>
          </a:prstGeom>
          <a:noFill/>
        </p:spPr>
        <p:txBody>
          <a:bodyPr wrap="square" rtlCol="0">
            <a:spAutoFit/>
          </a:bodyPr>
          <a:lstStyle/>
          <a:p>
            <a:pPr algn="ctr"/>
            <a:r>
              <a:rPr lang="fr-CA" sz="2000" dirty="0">
                <a:latin typeface="Myriad Pro Light" panose="020B0403030403020204" pitchFamily="34" charset="0"/>
                <a:cs typeface="Malayalam MN" pitchFamily="2" charset="0"/>
              </a:rPr>
              <a:t>Maltraiter quelqu’un parce qu’il appartient à un certain groupe.</a:t>
            </a:r>
          </a:p>
        </p:txBody>
      </p:sp>
      <p:pic>
        <p:nvPicPr>
          <p:cNvPr id="2" name="Picture 1" descr="Logo, company name&#10;&#10;Description automatically generated">
            <a:extLst>
              <a:ext uri="{FF2B5EF4-FFF2-40B4-BE49-F238E27FC236}">
                <a16:creationId xmlns:a16="http://schemas.microsoft.com/office/drawing/2014/main" id="{4560706D-4F7D-B345-BF39-C58FB2EC2DD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7BBA79B2-B44D-161D-4BAB-24BE354AE1A9}"/>
              </a:ext>
            </a:extLst>
          </p:cNvPr>
          <p:cNvPicPr>
            <a:picLocks noChangeAspect="1"/>
          </p:cNvPicPr>
          <p:nvPr/>
        </p:nvPicPr>
        <p:blipFill>
          <a:blip r:embed="rId5"/>
          <a:stretch>
            <a:fillRect/>
          </a:stretch>
        </p:blipFill>
        <p:spPr>
          <a:xfrm>
            <a:off x="2557644" y="2111595"/>
            <a:ext cx="4028711" cy="4028711"/>
          </a:xfrm>
          <a:prstGeom prst="rect">
            <a:avLst/>
          </a:prstGeom>
        </p:spPr>
      </p:pic>
    </p:spTree>
    <p:custDataLst>
      <p:tags r:id="rId1"/>
    </p:custDataLst>
    <p:extLst>
      <p:ext uri="{BB962C8B-B14F-4D97-AF65-F5344CB8AC3E}">
        <p14:creationId xmlns:p14="http://schemas.microsoft.com/office/powerpoint/2010/main" val="23844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pe 98">
            <a:extLst>
              <a:ext uri="{FF2B5EF4-FFF2-40B4-BE49-F238E27FC236}">
                <a16:creationId xmlns:a16="http://schemas.microsoft.com/office/drawing/2014/main" id="{F755A839-2DCF-1160-04D9-F816DD2B584C}"/>
              </a:ext>
            </a:extLst>
          </p:cNvPr>
          <p:cNvSpPr txBox="1">
            <a:spLocks/>
          </p:cNvSpPr>
          <p:nvPr/>
        </p:nvSpPr>
        <p:spPr bwMode="auto">
          <a:xfrm>
            <a:off x="2426037" y="598401"/>
            <a:ext cx="462967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000" b="1" dirty="0">
                <a:solidFill>
                  <a:srgbClr val="DD4851"/>
                </a:solidFill>
                <a:latin typeface="Myriad Pro Light" panose="020B0403030403020204" pitchFamily="34" charset="0"/>
                <a:ea typeface="Signika"/>
                <a:cs typeface="Malayalam MN" pitchFamily="2" charset="0"/>
                <a:sym typeface="Signika"/>
              </a:rPr>
              <a:t>PRIVILÈGE</a:t>
            </a:r>
          </a:p>
        </p:txBody>
      </p:sp>
      <p:sp>
        <p:nvSpPr>
          <p:cNvPr id="14" name="TextBox 13">
            <a:extLst>
              <a:ext uri="{FF2B5EF4-FFF2-40B4-BE49-F238E27FC236}">
                <a16:creationId xmlns:a16="http://schemas.microsoft.com/office/drawing/2014/main" id="{6531AF31-5091-4328-8004-6989C0BA4147}"/>
              </a:ext>
            </a:extLst>
          </p:cNvPr>
          <p:cNvSpPr txBox="1"/>
          <p:nvPr/>
        </p:nvSpPr>
        <p:spPr>
          <a:xfrm>
            <a:off x="7761249" y="3512634"/>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903C6A93-9AAE-583E-FB34-1A319854D91A}"/>
              </a:ext>
            </a:extLst>
          </p:cNvPr>
          <p:cNvSpPr txBox="1"/>
          <p:nvPr/>
        </p:nvSpPr>
        <p:spPr>
          <a:xfrm>
            <a:off x="7560527" y="4125951"/>
            <a:ext cx="184731"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3EDA7C64-FD7C-DDAE-533D-D4B3D9B73B53}"/>
              </a:ext>
            </a:extLst>
          </p:cNvPr>
          <p:cNvSpPr txBox="1"/>
          <p:nvPr/>
        </p:nvSpPr>
        <p:spPr>
          <a:xfrm>
            <a:off x="3157538" y="1407882"/>
            <a:ext cx="3114675" cy="1554272"/>
          </a:xfrm>
          <a:prstGeom prst="rect">
            <a:avLst/>
          </a:prstGeom>
          <a:noFill/>
        </p:spPr>
        <p:txBody>
          <a:bodyPr wrap="square" rtlCol="0">
            <a:spAutoFit/>
          </a:bodyPr>
          <a:lstStyle/>
          <a:p>
            <a:pPr algn="ctr"/>
            <a:r>
              <a:rPr lang="fr-CA" sz="1900" dirty="0">
                <a:latin typeface="Myriad Pro Light" panose="020B0403030403020204" pitchFamily="34" charset="0"/>
                <a:cs typeface="Malayalam MN" pitchFamily="2" charset="0"/>
              </a:rPr>
              <a:t>Quelqu’un qui n’est pas confronté à des inconvénients </a:t>
            </a:r>
          </a:p>
          <a:p>
            <a:pPr algn="ctr"/>
            <a:r>
              <a:rPr lang="fr-CA" sz="1900" i="1" dirty="0">
                <a:latin typeface="Myriad Pro Light" panose="020B0403030403020204" pitchFamily="34" charset="0"/>
                <a:cs typeface="Malayalam MN" pitchFamily="2" charset="0"/>
              </a:rPr>
              <a:t>du fait de son appartenance à un certain groupe.</a:t>
            </a:r>
          </a:p>
        </p:txBody>
      </p:sp>
      <p:pic>
        <p:nvPicPr>
          <p:cNvPr id="3" name="Picture 2" descr="Logo, company name&#10;&#10;Description automatically generated">
            <a:extLst>
              <a:ext uri="{FF2B5EF4-FFF2-40B4-BE49-F238E27FC236}">
                <a16:creationId xmlns:a16="http://schemas.microsoft.com/office/drawing/2014/main" id="{1F055A1B-ADD1-F10E-23E4-650ABD33F943}"/>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7950D314-2CC3-351B-5571-FAA434207DA2}"/>
              </a:ext>
            </a:extLst>
          </p:cNvPr>
          <p:cNvPicPr>
            <a:picLocks noChangeAspect="1"/>
          </p:cNvPicPr>
          <p:nvPr/>
        </p:nvPicPr>
        <p:blipFill>
          <a:blip r:embed="rId5"/>
          <a:stretch>
            <a:fillRect/>
          </a:stretch>
        </p:blipFill>
        <p:spPr>
          <a:xfrm>
            <a:off x="3463227" y="3217634"/>
            <a:ext cx="2555297" cy="2555297"/>
          </a:xfrm>
          <a:prstGeom prst="rect">
            <a:avLst/>
          </a:prstGeom>
        </p:spPr>
      </p:pic>
    </p:spTree>
    <p:custDataLst>
      <p:tags r:id="rId1"/>
    </p:custDataLst>
    <p:extLst>
      <p:ext uri="{BB962C8B-B14F-4D97-AF65-F5344CB8AC3E}">
        <p14:creationId xmlns:p14="http://schemas.microsoft.com/office/powerpoint/2010/main" val="15585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Google Shape;1128;p26">
            <a:extLst>
              <a:ext uri="{FF2B5EF4-FFF2-40B4-BE49-F238E27FC236}">
                <a16:creationId xmlns:a16="http://schemas.microsoft.com/office/drawing/2014/main" id="{42D0E511-1FC9-1DC9-077C-68463CAB8921}"/>
              </a:ext>
            </a:extLst>
          </p:cNvPr>
          <p:cNvSpPr/>
          <p:nvPr/>
        </p:nvSpPr>
        <p:spPr>
          <a:xfrm>
            <a:off x="1974773" y="778376"/>
            <a:ext cx="1448913" cy="4362660"/>
          </a:xfrm>
          <a:prstGeom prst="round2SameRect">
            <a:avLst>
              <a:gd name="adj1" fmla="val 44074"/>
              <a:gd name="adj2" fmla="val 0"/>
            </a:avLst>
          </a:prstGeom>
          <a:solidFill>
            <a:srgbClr val="008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cxnSp>
        <p:nvCxnSpPr>
          <p:cNvPr id="41" name="Straight Connector 40">
            <a:extLst>
              <a:ext uri="{FF2B5EF4-FFF2-40B4-BE49-F238E27FC236}">
                <a16:creationId xmlns:a16="http://schemas.microsoft.com/office/drawing/2014/main" id="{0CEE8CDE-5221-DAD4-8816-034703A48602}"/>
              </a:ext>
            </a:extLst>
          </p:cNvPr>
          <p:cNvCxnSpPr/>
          <p:nvPr/>
        </p:nvCxnSpPr>
        <p:spPr>
          <a:xfrm>
            <a:off x="1488560" y="5141036"/>
            <a:ext cx="4763386" cy="0"/>
          </a:xfrm>
          <a:prstGeom prst="line">
            <a:avLst/>
          </a:prstGeom>
          <a:ln>
            <a:solidFill>
              <a:schemeClr val="accent4"/>
            </a:solidFill>
          </a:ln>
        </p:spPr>
        <p:style>
          <a:lnRef idx="2">
            <a:schemeClr val="dk1"/>
          </a:lnRef>
          <a:fillRef idx="0">
            <a:schemeClr val="dk1"/>
          </a:fillRef>
          <a:effectRef idx="1">
            <a:schemeClr val="dk1"/>
          </a:effectRef>
          <a:fontRef idx="minor">
            <a:schemeClr val="tx1"/>
          </a:fontRef>
        </p:style>
      </p:cxnSp>
      <p:sp>
        <p:nvSpPr>
          <p:cNvPr id="42" name="Google Shape;1128;p26">
            <a:extLst>
              <a:ext uri="{FF2B5EF4-FFF2-40B4-BE49-F238E27FC236}">
                <a16:creationId xmlns:a16="http://schemas.microsoft.com/office/drawing/2014/main" id="{EA328187-8143-2945-2FDE-35C0613E977B}"/>
              </a:ext>
            </a:extLst>
          </p:cNvPr>
          <p:cNvSpPr/>
          <p:nvPr/>
        </p:nvSpPr>
        <p:spPr>
          <a:xfrm>
            <a:off x="4198419" y="3436517"/>
            <a:ext cx="1448913" cy="1701289"/>
          </a:xfrm>
          <a:prstGeom prst="round2SameRect">
            <a:avLst>
              <a:gd name="adj1" fmla="val 44074"/>
              <a:gd name="adj2" fmla="val 0"/>
            </a:avLst>
          </a:prstGeom>
          <a:solidFill>
            <a:srgbClr val="008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extBox 42">
            <a:extLst>
              <a:ext uri="{FF2B5EF4-FFF2-40B4-BE49-F238E27FC236}">
                <a16:creationId xmlns:a16="http://schemas.microsoft.com/office/drawing/2014/main" id="{D1310DA1-ED13-EAA6-4A6E-D855276CCAE0}"/>
              </a:ext>
            </a:extLst>
          </p:cNvPr>
          <p:cNvSpPr txBox="1"/>
          <p:nvPr/>
        </p:nvSpPr>
        <p:spPr>
          <a:xfrm rot="16200000">
            <a:off x="57262" y="2729693"/>
            <a:ext cx="5273749" cy="707886"/>
          </a:xfrm>
          <a:prstGeom prst="rect">
            <a:avLst/>
          </a:prstGeom>
          <a:noFill/>
        </p:spPr>
        <p:txBody>
          <a:bodyPr wrap="square" rtlCol="0">
            <a:spAutoFit/>
          </a:bodyPr>
          <a:lstStyle/>
          <a:p>
            <a:pPr algn="ctr"/>
            <a:r>
              <a:rPr lang="fr-CA" sz="4000" b="1" dirty="0">
                <a:solidFill>
                  <a:schemeClr val="accent3"/>
                </a:solidFill>
                <a:latin typeface="Myriad Pro Light" panose="020B0403030403020204" pitchFamily="34" charset="0"/>
                <a:cs typeface="Malayalam MN" pitchFamily="2" charset="0"/>
              </a:rPr>
              <a:t>POUVOIR</a:t>
            </a:r>
          </a:p>
        </p:txBody>
      </p:sp>
      <p:sp>
        <p:nvSpPr>
          <p:cNvPr id="44" name="TextBox 43">
            <a:extLst>
              <a:ext uri="{FF2B5EF4-FFF2-40B4-BE49-F238E27FC236}">
                <a16:creationId xmlns:a16="http://schemas.microsoft.com/office/drawing/2014/main" id="{C40E0483-D3B2-4C0C-2CEB-5E7A0B35CA85}"/>
              </a:ext>
            </a:extLst>
          </p:cNvPr>
          <p:cNvSpPr txBox="1"/>
          <p:nvPr/>
        </p:nvSpPr>
        <p:spPr>
          <a:xfrm rot="16200000">
            <a:off x="3988166" y="4025550"/>
            <a:ext cx="1878653" cy="523220"/>
          </a:xfrm>
          <a:prstGeom prst="rect">
            <a:avLst/>
          </a:prstGeom>
          <a:noFill/>
        </p:spPr>
        <p:txBody>
          <a:bodyPr wrap="square" rtlCol="0">
            <a:spAutoFit/>
          </a:bodyPr>
          <a:lstStyle/>
          <a:p>
            <a:pPr algn="ctr"/>
            <a:r>
              <a:rPr lang="fr-CA" sz="2800" b="1" dirty="0">
                <a:solidFill>
                  <a:schemeClr val="accent3"/>
                </a:solidFill>
                <a:latin typeface="Myriad Pro Light" panose="020B0403030403020204" pitchFamily="34" charset="0"/>
                <a:cs typeface="Malayalam MN" pitchFamily="2" charset="0"/>
              </a:rPr>
              <a:t>POUVOIR</a:t>
            </a:r>
          </a:p>
        </p:txBody>
      </p:sp>
      <p:sp>
        <p:nvSpPr>
          <p:cNvPr id="45" name="Google Shape;1090;p67">
            <a:extLst>
              <a:ext uri="{FF2B5EF4-FFF2-40B4-BE49-F238E27FC236}">
                <a16:creationId xmlns:a16="http://schemas.microsoft.com/office/drawing/2014/main" id="{D320CA74-5B6B-6193-1599-4B57D40147D5}"/>
              </a:ext>
            </a:extLst>
          </p:cNvPr>
          <p:cNvSpPr txBox="1"/>
          <p:nvPr/>
        </p:nvSpPr>
        <p:spPr>
          <a:xfrm>
            <a:off x="1736759" y="5357776"/>
            <a:ext cx="1857050" cy="952898"/>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ctr"/>
            <a:r>
              <a:rPr lang="fr-CA" sz="2400" dirty="0">
                <a:solidFill>
                  <a:srgbClr val="0080AF"/>
                </a:solidFill>
                <a:latin typeface="Myriad Pro Light" panose="020B0403030403020204" pitchFamily="34" charset="0"/>
                <a:ea typeface="Inconsolata"/>
                <a:cs typeface="Malayalam MN" pitchFamily="2" charset="0"/>
                <a:sym typeface="Inconsolata"/>
              </a:rPr>
              <a:t>Groupes privilégiés</a:t>
            </a:r>
          </a:p>
        </p:txBody>
      </p:sp>
      <p:sp>
        <p:nvSpPr>
          <p:cNvPr id="46" name="Google Shape;1090;p67">
            <a:extLst>
              <a:ext uri="{FF2B5EF4-FFF2-40B4-BE49-F238E27FC236}">
                <a16:creationId xmlns:a16="http://schemas.microsoft.com/office/drawing/2014/main" id="{7FE4D318-6F10-03D1-0114-EC7DD9919CDF}"/>
              </a:ext>
            </a:extLst>
          </p:cNvPr>
          <p:cNvSpPr txBox="1"/>
          <p:nvPr/>
        </p:nvSpPr>
        <p:spPr>
          <a:xfrm>
            <a:off x="4058197" y="5382586"/>
            <a:ext cx="1857050" cy="952898"/>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lvl="0" algn="ctr"/>
            <a:r>
              <a:rPr lang="fr-CA" sz="2400" dirty="0">
                <a:solidFill>
                  <a:srgbClr val="0080AF"/>
                </a:solidFill>
                <a:latin typeface="Myriad Pro Light" panose="020B0403030403020204" pitchFamily="34" charset="0"/>
                <a:ea typeface="Inconsolata"/>
                <a:cs typeface="Malayalam MN" pitchFamily="2" charset="0"/>
                <a:sym typeface="Inconsolata"/>
              </a:rPr>
              <a:t>Groupes opprimés</a:t>
            </a:r>
          </a:p>
        </p:txBody>
      </p:sp>
      <p:sp>
        <p:nvSpPr>
          <p:cNvPr id="47" name="Oval 46">
            <a:extLst>
              <a:ext uri="{FF2B5EF4-FFF2-40B4-BE49-F238E27FC236}">
                <a16:creationId xmlns:a16="http://schemas.microsoft.com/office/drawing/2014/main" id="{B7C4E627-0767-4649-F96B-EAA80EAF3C2C}"/>
              </a:ext>
            </a:extLst>
          </p:cNvPr>
          <p:cNvSpPr/>
          <p:nvPr/>
        </p:nvSpPr>
        <p:spPr>
          <a:xfrm>
            <a:off x="5601558" y="751554"/>
            <a:ext cx="3368271" cy="2927818"/>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hape 98">
            <a:extLst>
              <a:ext uri="{FF2B5EF4-FFF2-40B4-BE49-F238E27FC236}">
                <a16:creationId xmlns:a16="http://schemas.microsoft.com/office/drawing/2014/main" id="{A79F9D4C-C0DE-9EF3-FE1C-278E2B43CE61}"/>
              </a:ext>
            </a:extLst>
          </p:cNvPr>
          <p:cNvSpPr txBox="1">
            <a:spLocks/>
          </p:cNvSpPr>
          <p:nvPr/>
        </p:nvSpPr>
        <p:spPr bwMode="auto">
          <a:xfrm>
            <a:off x="5977164" y="921879"/>
            <a:ext cx="2727350" cy="2203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300" dirty="0">
                <a:solidFill>
                  <a:srgbClr val="DD4851"/>
                </a:solidFill>
                <a:latin typeface="Myriad Pro Light" panose="020B0403030403020204" pitchFamily="34" charset="0"/>
                <a:ea typeface="Signika"/>
                <a:cs typeface="Malayalam MN" pitchFamily="2" charset="0"/>
                <a:sym typeface="Signika"/>
              </a:rPr>
              <a:t>Ceux qui sont racialisés sont plus susceptibles d’être victimes d’intimidation fondée sur l'identité</a:t>
            </a:r>
          </a:p>
        </p:txBody>
      </p:sp>
      <p:sp>
        <p:nvSpPr>
          <p:cNvPr id="50" name="Google Shape;689;p20">
            <a:extLst>
              <a:ext uri="{FF2B5EF4-FFF2-40B4-BE49-F238E27FC236}">
                <a16:creationId xmlns:a16="http://schemas.microsoft.com/office/drawing/2014/main" id="{59558384-CCA7-6491-0E5C-3871F87CC19B}"/>
              </a:ext>
            </a:extLst>
          </p:cNvPr>
          <p:cNvSpPr txBox="1">
            <a:spLocks noGrp="1"/>
          </p:cNvSpPr>
          <p:nvPr>
            <p:ph type="title"/>
          </p:nvPr>
        </p:nvSpPr>
        <p:spPr>
          <a:xfrm>
            <a:off x="0" y="171280"/>
            <a:ext cx="9144000" cy="439912"/>
          </a:xfrm>
          <a:prstGeom prst="rect">
            <a:avLst/>
          </a:prstGeom>
        </p:spPr>
        <p:txBody>
          <a:bodyPr spcFirstLastPara="1" vert="horz" wrap="square" lIns="91425" tIns="91425" rIns="91425" bIns="91425" numCol="1" anchor="ctr" anchorCtr="0" compatLnSpc="1">
            <a:prstTxWarp prst="textNoShape">
              <a:avLst/>
            </a:prstTxWarp>
            <a:noAutofit/>
          </a:bodyPr>
          <a:lstStyle/>
          <a:p>
            <a:r>
              <a:rPr lang="fr-CA" sz="2800" b="1" dirty="0">
                <a:solidFill>
                  <a:srgbClr val="0080AF"/>
                </a:solidFill>
                <a:latin typeface="Myriad Pro Light" panose="020B0403030403020204" pitchFamily="34" charset="0"/>
                <a:cs typeface="Malayalam MN" pitchFamily="2" charset="0"/>
              </a:rPr>
              <a:t>Relier le privilège, l’oppression et le pouvoir</a:t>
            </a:r>
            <a:endParaRPr sz="2800" b="1" dirty="0">
              <a:solidFill>
                <a:srgbClr val="0080AF"/>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2F06609E-404D-6B41-8C1C-5E477B7DCD1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39474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8D32B16-D4AB-51FF-0BCC-AC47201BD5BC}"/>
              </a:ext>
            </a:extLst>
          </p:cNvPr>
          <p:cNvSpPr txBox="1"/>
          <p:nvPr/>
        </p:nvSpPr>
        <p:spPr>
          <a:xfrm>
            <a:off x="1182930" y="3365076"/>
            <a:ext cx="3009703" cy="1323439"/>
          </a:xfrm>
          <a:prstGeom prst="rect">
            <a:avLst/>
          </a:prstGeom>
          <a:noFill/>
        </p:spPr>
        <p:txBody>
          <a:bodyPr wrap="square" rtlCol="0">
            <a:spAutoFit/>
          </a:bodyPr>
          <a:lstStyle/>
          <a:p>
            <a:pPr algn="ctr"/>
            <a:r>
              <a:rPr lang="en-US" sz="2000" dirty="0">
                <a:solidFill>
                  <a:schemeClr val="bg1"/>
                </a:solidFill>
                <a:latin typeface="Malayalam MN" pitchFamily="2" charset="0"/>
                <a:cs typeface="Malayalam MN" pitchFamily="2" charset="0"/>
              </a:rPr>
              <a:t>INVOLVES </a:t>
            </a:r>
          </a:p>
          <a:p>
            <a:pPr algn="ctr"/>
            <a:r>
              <a:rPr lang="en-US" sz="2000" dirty="0">
                <a:solidFill>
                  <a:schemeClr val="bg1"/>
                </a:solidFill>
                <a:latin typeface="Malayalam MN" pitchFamily="2" charset="0"/>
                <a:cs typeface="Malayalam MN" pitchFamily="2" charset="0"/>
              </a:rPr>
              <a:t>NEGATIVE </a:t>
            </a:r>
          </a:p>
          <a:p>
            <a:pPr algn="ctr"/>
            <a:r>
              <a:rPr lang="en-US" sz="2000" dirty="0">
                <a:solidFill>
                  <a:schemeClr val="bg1"/>
                </a:solidFill>
                <a:latin typeface="Malayalam MN" pitchFamily="2" charset="0"/>
                <a:cs typeface="Malayalam MN" pitchFamily="2" charset="0"/>
              </a:rPr>
              <a:t>ATTITUDES</a:t>
            </a:r>
          </a:p>
          <a:p>
            <a:pPr algn="ctr"/>
            <a:r>
              <a:rPr lang="en-US" sz="2000" dirty="0">
                <a:solidFill>
                  <a:schemeClr val="bg1"/>
                </a:solidFill>
                <a:latin typeface="Malayalam MN" pitchFamily="2" charset="0"/>
                <a:cs typeface="Malayalam MN" pitchFamily="2" charset="0"/>
              </a:rPr>
              <a:t> ABOUT A GROUP</a:t>
            </a:r>
          </a:p>
        </p:txBody>
      </p:sp>
      <p:sp>
        <p:nvSpPr>
          <p:cNvPr id="45" name="Shape 98">
            <a:extLst>
              <a:ext uri="{FF2B5EF4-FFF2-40B4-BE49-F238E27FC236}">
                <a16:creationId xmlns:a16="http://schemas.microsoft.com/office/drawing/2014/main" id="{D145AECB-15CC-BC5B-3B57-38FC2A3793F0}"/>
              </a:ext>
            </a:extLst>
          </p:cNvPr>
          <p:cNvSpPr txBox="1">
            <a:spLocks/>
          </p:cNvSpPr>
          <p:nvPr/>
        </p:nvSpPr>
        <p:spPr bwMode="auto">
          <a:xfrm>
            <a:off x="174171" y="236658"/>
            <a:ext cx="4629678" cy="484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800" b="1" dirty="0">
                <a:solidFill>
                  <a:srgbClr val="DD4851"/>
                </a:solidFill>
                <a:latin typeface="Myriad Pro Light" panose="020B0403030403020204" pitchFamily="34" charset="0"/>
                <a:ea typeface="Signika"/>
                <a:cs typeface="Malayalam MN" pitchFamily="2" charset="0"/>
                <a:sym typeface="Signika"/>
              </a:rPr>
              <a:t>STÉRÉOTYPES</a:t>
            </a:r>
          </a:p>
        </p:txBody>
      </p:sp>
      <p:sp>
        <p:nvSpPr>
          <p:cNvPr id="46" name="TextBox 45">
            <a:extLst>
              <a:ext uri="{FF2B5EF4-FFF2-40B4-BE49-F238E27FC236}">
                <a16:creationId xmlns:a16="http://schemas.microsoft.com/office/drawing/2014/main" id="{23528EA0-DFE0-8C29-47D9-C186CDC2B303}"/>
              </a:ext>
            </a:extLst>
          </p:cNvPr>
          <p:cNvSpPr txBox="1"/>
          <p:nvPr/>
        </p:nvSpPr>
        <p:spPr>
          <a:xfrm>
            <a:off x="3914775" y="221553"/>
            <a:ext cx="4118677" cy="646331"/>
          </a:xfrm>
          <a:prstGeom prst="rect">
            <a:avLst/>
          </a:prstGeom>
          <a:noFill/>
        </p:spPr>
        <p:txBody>
          <a:bodyPr wrap="square" rtlCol="0">
            <a:spAutoFit/>
          </a:bodyPr>
          <a:lstStyle/>
          <a:p>
            <a:pPr algn="ctr"/>
            <a:r>
              <a:rPr lang="fr-CA" dirty="0">
                <a:latin typeface="Myriad Pro Light" panose="020B0403030403020204" pitchFamily="34" charset="0"/>
                <a:cs typeface="Malayalam MN" pitchFamily="2" charset="0"/>
              </a:rPr>
              <a:t>Croyances injustes que les gens ont à propos de groupes de personnes.</a:t>
            </a:r>
          </a:p>
        </p:txBody>
      </p:sp>
      <p:pic>
        <p:nvPicPr>
          <p:cNvPr id="2" name="Picture 2" descr="How Stereotypes Take Shape - Pacific Standard">
            <a:extLst>
              <a:ext uri="{FF2B5EF4-FFF2-40B4-BE49-F238E27FC236}">
                <a16:creationId xmlns:a16="http://schemas.microsoft.com/office/drawing/2014/main" id="{EA21CEE8-0811-14A3-D4B1-82116DFFD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731" y="1016675"/>
            <a:ext cx="6722721" cy="50420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DF44DA5-6543-3770-F3B5-468B5B11B56F}"/>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23419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522832" y="5276195"/>
            <a:ext cx="84272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Reconnaissance des terres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EB21834-4C36-267C-238C-67E4F71FCD9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869" t="18635" r="15266" b="14978"/>
          <a:stretch/>
        </p:blipFill>
        <p:spPr>
          <a:xfrm rot="372910">
            <a:off x="5904693" y="3646408"/>
            <a:ext cx="3200630" cy="2961210"/>
          </a:xfrm>
          <a:prstGeom prst="rect">
            <a:avLst/>
          </a:prstGeom>
        </p:spPr>
      </p:pic>
      <p:pic>
        <p:nvPicPr>
          <p:cNvPr id="14" name="Picture 13" descr="Shape, circle&#10;&#10;Description automatically generated">
            <a:extLst>
              <a:ext uri="{FF2B5EF4-FFF2-40B4-BE49-F238E27FC236}">
                <a16:creationId xmlns:a16="http://schemas.microsoft.com/office/drawing/2014/main" id="{7522C3E5-E953-C36F-485E-57B7B0B8578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37778" y1="76852" x2="37778" y2="76852"/>
                        <a14:foregroundMark x1="41852" y1="71481" x2="41852" y2="71481"/>
                        <a14:foregroundMark x1="21111" y1="57037" x2="21111" y2="57037"/>
                        <a14:foregroundMark x1="20278" y1="46852" x2="20278" y2="46852"/>
                        <a14:foregroundMark x1="20556" y1="56574" x2="20556" y2="56574"/>
                        <a14:foregroundMark x1="72130" y1="36574" x2="72130" y2="36574"/>
                        <a14:foregroundMark x1="72593" y1="36019" x2="72593" y2="36019"/>
                        <a14:foregroundMark x1="73148" y1="36296" x2="73148" y2="36296"/>
                        <a14:foregroundMark x1="81111" y1="45833" x2="81111" y2="45833"/>
                        <a14:foregroundMark x1="81389" y1="49630" x2="81389" y2="49630"/>
                        <a14:foregroundMark x1="75463" y1="60926" x2="75463" y2="60926"/>
                      </a14:backgroundRemoval>
                    </a14:imgEffect>
                  </a14:imgLayer>
                </a14:imgProps>
              </a:ext>
              <a:ext uri="{28A0092B-C50C-407E-A947-70E740481C1C}">
                <a14:useLocalDpi xmlns:a14="http://schemas.microsoft.com/office/drawing/2010/main" val="0"/>
              </a:ext>
            </a:extLst>
          </a:blip>
          <a:srcRect l="14104" t="19619" r="13998" b="16408"/>
          <a:stretch/>
        </p:blipFill>
        <p:spPr>
          <a:xfrm>
            <a:off x="4578688" y="1286769"/>
            <a:ext cx="3341533" cy="3185707"/>
          </a:xfrm>
          <a:prstGeom prst="rect">
            <a:avLst/>
          </a:prstGeom>
        </p:spPr>
      </p:pic>
      <p:sp>
        <p:nvSpPr>
          <p:cNvPr id="11" name="Shape 98">
            <a:extLst>
              <a:ext uri="{FF2B5EF4-FFF2-40B4-BE49-F238E27FC236}">
                <a16:creationId xmlns:a16="http://schemas.microsoft.com/office/drawing/2014/main" id="{3EEEAE7C-D56F-0D0B-0A25-C3CDF2CCC382}"/>
              </a:ext>
            </a:extLst>
          </p:cNvPr>
          <p:cNvSpPr txBox="1">
            <a:spLocks/>
          </p:cNvSpPr>
          <p:nvPr/>
        </p:nvSpPr>
        <p:spPr bwMode="auto">
          <a:xfrm>
            <a:off x="139700" y="59834"/>
            <a:ext cx="8864600" cy="644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2800" b="1" dirty="0">
                <a:solidFill>
                  <a:srgbClr val="006BB9"/>
                </a:solidFill>
                <a:latin typeface="Myriad Pro Light" panose="020B0403030403020204" pitchFamily="34" charset="0"/>
                <a:ea typeface="Signika"/>
                <a:cs typeface="Malayalam MN" pitchFamily="2" charset="0"/>
                <a:sym typeface="Signika"/>
              </a:rPr>
              <a:t>Un exemple de la manière dont les stéréotypes contribuent à l’intimidation fondée sur l'identité</a:t>
            </a:r>
          </a:p>
        </p:txBody>
      </p:sp>
      <p:sp>
        <p:nvSpPr>
          <p:cNvPr id="12" name="Striped Right Arrow 11">
            <a:extLst>
              <a:ext uri="{FF2B5EF4-FFF2-40B4-BE49-F238E27FC236}">
                <a16:creationId xmlns:a16="http://schemas.microsoft.com/office/drawing/2014/main" id="{C727923A-CF44-31F8-6FED-A9E0DFCCB590}"/>
              </a:ext>
            </a:extLst>
          </p:cNvPr>
          <p:cNvSpPr/>
          <p:nvPr/>
        </p:nvSpPr>
        <p:spPr>
          <a:xfrm>
            <a:off x="2551048" y="2527868"/>
            <a:ext cx="1417489" cy="351755"/>
          </a:xfrm>
          <a:prstGeom prst="striped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3340C3C-4400-37C0-5570-F0931B4F7FF9}"/>
              </a:ext>
            </a:extLst>
          </p:cNvPr>
          <p:cNvSpPr txBox="1"/>
          <p:nvPr/>
        </p:nvSpPr>
        <p:spPr>
          <a:xfrm>
            <a:off x="3399902" y="2405629"/>
            <a:ext cx="5699103" cy="523220"/>
          </a:xfrm>
          <a:prstGeom prst="rect">
            <a:avLst/>
          </a:prstGeom>
          <a:noFill/>
        </p:spPr>
        <p:txBody>
          <a:bodyPr wrap="square">
            <a:spAutoFit/>
          </a:bodyPr>
          <a:lstStyle/>
          <a:p>
            <a:pPr algn="ctr">
              <a:buClr>
                <a:schemeClr val="dk1"/>
              </a:buClr>
              <a:buSzPts val="1100"/>
            </a:pPr>
            <a:r>
              <a:rPr lang="fr-CA" sz="2800" dirty="0">
                <a:solidFill>
                  <a:schemeClr val="accent4"/>
                </a:solidFill>
                <a:latin typeface="Myriad Pro Light" panose="020B0403030403020204" pitchFamily="34" charset="0"/>
                <a:ea typeface="Signika"/>
                <a:cs typeface="Malayalam MN" pitchFamily="2" charset="0"/>
                <a:sym typeface="Signika"/>
              </a:rPr>
              <a:t>INJURIER</a:t>
            </a:r>
          </a:p>
        </p:txBody>
      </p:sp>
      <p:sp>
        <p:nvSpPr>
          <p:cNvPr id="16" name="Shape 98">
            <a:extLst>
              <a:ext uri="{FF2B5EF4-FFF2-40B4-BE49-F238E27FC236}">
                <a16:creationId xmlns:a16="http://schemas.microsoft.com/office/drawing/2014/main" id="{C59B3DAA-8891-0F71-14EC-8690AF9D1194}"/>
              </a:ext>
            </a:extLst>
          </p:cNvPr>
          <p:cNvSpPr txBox="1">
            <a:spLocks/>
          </p:cNvSpPr>
          <p:nvPr/>
        </p:nvSpPr>
        <p:spPr bwMode="auto">
          <a:xfrm>
            <a:off x="6545648" y="4472476"/>
            <a:ext cx="1918720" cy="954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1900" dirty="0">
                <a:solidFill>
                  <a:srgbClr val="DD4851"/>
                </a:solidFill>
                <a:latin typeface="Myriad Pro Light" panose="020B0403030403020204" pitchFamily="34" charset="0"/>
                <a:ea typeface="Signika"/>
                <a:cs typeface="Malayalam MN" pitchFamily="2" charset="0"/>
                <a:sym typeface="Signika"/>
              </a:rPr>
              <a:t>Mais tout le monde mérite d’être bien traité</a:t>
            </a:r>
            <a:r>
              <a:rPr lang="fr-CA" sz="2000" dirty="0">
                <a:solidFill>
                  <a:srgbClr val="DD4851"/>
                </a:solidFill>
                <a:latin typeface="Myriad Pro Light" panose="020B0403030403020204" pitchFamily="34" charset="0"/>
                <a:ea typeface="Signika"/>
                <a:cs typeface="Malayalam MN" pitchFamily="2" charset="0"/>
                <a:sym typeface="Signika"/>
              </a:rPr>
              <a:t>!</a:t>
            </a:r>
          </a:p>
        </p:txBody>
      </p:sp>
      <p:pic>
        <p:nvPicPr>
          <p:cNvPr id="2" name="Picture 1" descr="Logo, company name&#10;&#10;Description automatically generated">
            <a:extLst>
              <a:ext uri="{FF2B5EF4-FFF2-40B4-BE49-F238E27FC236}">
                <a16:creationId xmlns:a16="http://schemas.microsoft.com/office/drawing/2014/main" id="{0C11CB5A-66D0-0144-A609-8EB774F42884}"/>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5E513AAB-F867-FD44-9F82-D22E9CB54AC5}"/>
              </a:ext>
            </a:extLst>
          </p:cNvPr>
          <p:cNvPicPr>
            <a:picLocks noChangeAspect="1"/>
          </p:cNvPicPr>
          <p:nvPr/>
        </p:nvPicPr>
        <p:blipFill>
          <a:blip r:embed="rId9"/>
          <a:stretch>
            <a:fillRect/>
          </a:stretch>
        </p:blipFill>
        <p:spPr>
          <a:xfrm>
            <a:off x="-179921" y="1198544"/>
            <a:ext cx="3052242" cy="3052242"/>
          </a:xfrm>
          <a:prstGeom prst="rect">
            <a:avLst/>
          </a:prstGeom>
        </p:spPr>
      </p:pic>
    </p:spTree>
    <p:custDataLst>
      <p:tags r:id="rId1"/>
    </p:custDataLst>
    <p:extLst>
      <p:ext uri="{BB962C8B-B14F-4D97-AF65-F5344CB8AC3E}">
        <p14:creationId xmlns:p14="http://schemas.microsoft.com/office/powerpoint/2010/main" val="16264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C603A2-661B-F1B5-653C-6120ED4D0F99}"/>
              </a:ext>
            </a:extLst>
          </p:cNvPr>
          <p:cNvSpPr txBox="1"/>
          <p:nvPr/>
        </p:nvSpPr>
        <p:spPr>
          <a:xfrm>
            <a:off x="713165" y="3973195"/>
            <a:ext cx="1944258" cy="584775"/>
          </a:xfrm>
          <a:prstGeom prst="rect">
            <a:avLst/>
          </a:prstGeom>
          <a:noFill/>
        </p:spPr>
        <p:txBody>
          <a:bodyPr wrap="square" rtlCol="0">
            <a:spAutoFit/>
          </a:bodyPr>
          <a:lstStyle/>
          <a:p>
            <a:r>
              <a:rPr lang="en-US" sz="3200" b="1" dirty="0">
                <a:solidFill>
                  <a:schemeClr val="accent3"/>
                </a:solidFill>
                <a:latin typeface="Malayalam MN" pitchFamily="2" charset="0"/>
                <a:cs typeface="Malayalam MN" pitchFamily="2" charset="0"/>
              </a:rPr>
              <a:t>ABILITY</a:t>
            </a:r>
          </a:p>
        </p:txBody>
      </p:sp>
      <p:pic>
        <p:nvPicPr>
          <p:cNvPr id="20" name="Picture 19" descr="A red and blue flag&#10;&#10;Description automatically generated with low confidence">
            <a:extLst>
              <a:ext uri="{FF2B5EF4-FFF2-40B4-BE49-F238E27FC236}">
                <a16:creationId xmlns:a16="http://schemas.microsoft.com/office/drawing/2014/main" id="{2554AFC7-C51D-D11D-65CE-83859378C9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5241636" y="201330"/>
            <a:ext cx="1512495" cy="1512495"/>
          </a:xfrm>
          <a:prstGeom prst="rect">
            <a:avLst/>
          </a:prstGeom>
        </p:spPr>
      </p:pic>
      <p:cxnSp>
        <p:nvCxnSpPr>
          <p:cNvPr id="2" name="Straight Connector 1">
            <a:extLst>
              <a:ext uri="{FF2B5EF4-FFF2-40B4-BE49-F238E27FC236}">
                <a16:creationId xmlns:a16="http://schemas.microsoft.com/office/drawing/2014/main" id="{D788969D-8972-519B-0FA7-41303E19B82A}"/>
              </a:ext>
            </a:extLst>
          </p:cNvPr>
          <p:cNvCxnSpPr>
            <a:cxnSpLocks/>
          </p:cNvCxnSpPr>
          <p:nvPr/>
        </p:nvCxnSpPr>
        <p:spPr>
          <a:xfrm>
            <a:off x="4287750" y="2911342"/>
            <a:ext cx="0" cy="3269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F33E39-0F6E-A734-C96D-AA52C92B2777}"/>
              </a:ext>
            </a:extLst>
          </p:cNvPr>
          <p:cNvCxnSpPr>
            <a:cxnSpLocks/>
          </p:cNvCxnSpPr>
          <p:nvPr/>
        </p:nvCxnSpPr>
        <p:spPr>
          <a:xfrm>
            <a:off x="2293912" y="2911342"/>
            <a:ext cx="0" cy="3269325"/>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D74CA89-2927-7C63-AD94-91DC3500AB72}"/>
              </a:ext>
            </a:extLst>
          </p:cNvPr>
          <p:cNvCxnSpPr>
            <a:cxnSpLocks/>
          </p:cNvCxnSpPr>
          <p:nvPr/>
        </p:nvCxnSpPr>
        <p:spPr>
          <a:xfrm>
            <a:off x="6367343" y="2811094"/>
            <a:ext cx="0" cy="3369573"/>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2C5BFDFE-F9C5-5EBF-7630-F9C272ECF224}"/>
              </a:ext>
            </a:extLst>
          </p:cNvPr>
          <p:cNvSpPr txBox="1"/>
          <p:nvPr/>
        </p:nvSpPr>
        <p:spPr>
          <a:xfrm>
            <a:off x="3641166" y="2089043"/>
            <a:ext cx="1686381" cy="769441"/>
          </a:xfrm>
          <a:prstGeom prst="rect">
            <a:avLst/>
          </a:prstGeom>
          <a:noFill/>
        </p:spPr>
        <p:txBody>
          <a:bodyPr wrap="square" rtlCol="0">
            <a:spAutoFit/>
          </a:bodyPr>
          <a:lstStyle/>
          <a:p>
            <a:r>
              <a:rPr lang="fr-CA" sz="2200" dirty="0">
                <a:solidFill>
                  <a:schemeClr val="accent1"/>
                </a:solidFill>
                <a:latin typeface="Bradley Hand ITC" panose="03070402050302030203" pitchFamily="66" charset="0"/>
                <a:cs typeface="Apple Chancery" panose="03020702040506060504" pitchFamily="66" charset="-79"/>
              </a:rPr>
              <a:t>Sexualité (lesbienne)</a:t>
            </a:r>
          </a:p>
        </p:txBody>
      </p:sp>
      <p:sp>
        <p:nvSpPr>
          <p:cNvPr id="25" name="TextBox 24">
            <a:extLst>
              <a:ext uri="{FF2B5EF4-FFF2-40B4-BE49-F238E27FC236}">
                <a16:creationId xmlns:a16="http://schemas.microsoft.com/office/drawing/2014/main" id="{D6FBEF92-4C61-620C-0803-F029021EEC81}"/>
              </a:ext>
            </a:extLst>
          </p:cNvPr>
          <p:cNvSpPr txBox="1"/>
          <p:nvPr/>
        </p:nvSpPr>
        <p:spPr>
          <a:xfrm>
            <a:off x="1565821" y="2010875"/>
            <a:ext cx="1456182" cy="800219"/>
          </a:xfrm>
          <a:prstGeom prst="rect">
            <a:avLst/>
          </a:prstGeom>
          <a:noFill/>
        </p:spPr>
        <p:txBody>
          <a:bodyPr wrap="square" rtlCol="0">
            <a:spAutoFit/>
          </a:bodyPr>
          <a:lstStyle/>
          <a:p>
            <a:pPr algn="ctr"/>
            <a:r>
              <a:rPr lang="fr-CA" sz="2300" dirty="0">
                <a:solidFill>
                  <a:schemeClr val="accent2"/>
                </a:solidFill>
                <a:latin typeface="Bernard MT Condensed" panose="02050806060905020404" pitchFamily="18" charset="77"/>
                <a:cs typeface="Apple Chancery" panose="03020702040506060504" pitchFamily="66" charset="-79"/>
              </a:rPr>
              <a:t>Race (blanche)</a:t>
            </a:r>
          </a:p>
        </p:txBody>
      </p:sp>
      <p:sp>
        <p:nvSpPr>
          <p:cNvPr id="26" name="TextBox 25">
            <a:extLst>
              <a:ext uri="{FF2B5EF4-FFF2-40B4-BE49-F238E27FC236}">
                <a16:creationId xmlns:a16="http://schemas.microsoft.com/office/drawing/2014/main" id="{813C058B-4282-C382-88B0-3DE4D38DA6DC}"/>
              </a:ext>
            </a:extLst>
          </p:cNvPr>
          <p:cNvSpPr txBox="1"/>
          <p:nvPr/>
        </p:nvSpPr>
        <p:spPr>
          <a:xfrm>
            <a:off x="5686092" y="1943026"/>
            <a:ext cx="1337747" cy="800219"/>
          </a:xfrm>
          <a:prstGeom prst="rect">
            <a:avLst/>
          </a:prstGeom>
          <a:noFill/>
        </p:spPr>
        <p:txBody>
          <a:bodyPr wrap="square" rtlCol="0">
            <a:spAutoFit/>
          </a:bodyPr>
          <a:lstStyle/>
          <a:p>
            <a:pPr algn="ctr"/>
            <a:r>
              <a:rPr lang="fr-CA" sz="2300" dirty="0">
                <a:solidFill>
                  <a:schemeClr val="accent4"/>
                </a:solidFill>
                <a:latin typeface="Copperplate" panose="02000504000000020004" pitchFamily="2" charset="77"/>
                <a:cs typeface="Apple Chancery" panose="03020702040506060504" pitchFamily="66" charset="-79"/>
              </a:rPr>
              <a:t>Genre (fille)</a:t>
            </a:r>
          </a:p>
        </p:txBody>
      </p:sp>
      <p:pic>
        <p:nvPicPr>
          <p:cNvPr id="4" name="Picture 3" descr="Logo, company name&#10;&#10;Description automatically generated">
            <a:extLst>
              <a:ext uri="{FF2B5EF4-FFF2-40B4-BE49-F238E27FC236}">
                <a16:creationId xmlns:a16="http://schemas.microsoft.com/office/drawing/2014/main" id="{E9C313D3-EA9F-38F2-6EC6-31E7760D17AD}"/>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descr="A close-up of a person&#10;&#10;Description automatically generated with low confidence">
            <a:extLst>
              <a:ext uri="{FF2B5EF4-FFF2-40B4-BE49-F238E27FC236}">
                <a16:creationId xmlns:a16="http://schemas.microsoft.com/office/drawing/2014/main" id="{3CBF799E-3BF1-E9B1-8CDD-10E8E811F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04" y="-347099"/>
            <a:ext cx="2383284" cy="2383284"/>
          </a:xfrm>
          <a:prstGeom prst="rect">
            <a:avLst/>
          </a:prstGeom>
        </p:spPr>
      </p:pic>
    </p:spTree>
    <p:custDataLst>
      <p:tags r:id="rId1"/>
    </p:custDataLst>
    <p:extLst>
      <p:ext uri="{BB962C8B-B14F-4D97-AF65-F5344CB8AC3E}">
        <p14:creationId xmlns:p14="http://schemas.microsoft.com/office/powerpoint/2010/main" val="42735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C603A2-661B-F1B5-653C-6120ED4D0F99}"/>
              </a:ext>
            </a:extLst>
          </p:cNvPr>
          <p:cNvSpPr txBox="1"/>
          <p:nvPr/>
        </p:nvSpPr>
        <p:spPr>
          <a:xfrm>
            <a:off x="713165" y="3973195"/>
            <a:ext cx="1944258" cy="584775"/>
          </a:xfrm>
          <a:prstGeom prst="rect">
            <a:avLst/>
          </a:prstGeom>
          <a:noFill/>
        </p:spPr>
        <p:txBody>
          <a:bodyPr wrap="square" rtlCol="0">
            <a:spAutoFit/>
          </a:bodyPr>
          <a:lstStyle/>
          <a:p>
            <a:r>
              <a:rPr lang="en-US" sz="3200" b="1" dirty="0">
                <a:solidFill>
                  <a:schemeClr val="accent3"/>
                </a:solidFill>
                <a:latin typeface="Malayalam MN" pitchFamily="2" charset="0"/>
                <a:cs typeface="Malayalam MN" pitchFamily="2" charset="0"/>
              </a:rPr>
              <a:t>ABILITY</a:t>
            </a:r>
          </a:p>
        </p:txBody>
      </p:sp>
      <p:pic>
        <p:nvPicPr>
          <p:cNvPr id="20" name="Picture 19" descr="A red and blue flag&#10;&#10;Description automatically generated with low confidence">
            <a:extLst>
              <a:ext uri="{FF2B5EF4-FFF2-40B4-BE49-F238E27FC236}">
                <a16:creationId xmlns:a16="http://schemas.microsoft.com/office/drawing/2014/main" id="{2554AFC7-C51D-D11D-65CE-83859378C9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5241636" y="201330"/>
            <a:ext cx="1512495" cy="1512495"/>
          </a:xfrm>
          <a:prstGeom prst="rect">
            <a:avLst/>
          </a:prstGeom>
        </p:spPr>
      </p:pic>
      <p:cxnSp>
        <p:nvCxnSpPr>
          <p:cNvPr id="2" name="Straight Connector 1">
            <a:extLst>
              <a:ext uri="{FF2B5EF4-FFF2-40B4-BE49-F238E27FC236}">
                <a16:creationId xmlns:a16="http://schemas.microsoft.com/office/drawing/2014/main" id="{D788969D-8972-519B-0FA7-41303E19B82A}"/>
              </a:ext>
            </a:extLst>
          </p:cNvPr>
          <p:cNvCxnSpPr>
            <a:cxnSpLocks/>
          </p:cNvCxnSpPr>
          <p:nvPr/>
        </p:nvCxnSpPr>
        <p:spPr>
          <a:xfrm flipH="1">
            <a:off x="3604645" y="2827097"/>
            <a:ext cx="2374283" cy="29983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F33E39-0F6E-A734-C96D-AA52C92B2777}"/>
              </a:ext>
            </a:extLst>
          </p:cNvPr>
          <p:cNvCxnSpPr>
            <a:cxnSpLocks/>
          </p:cNvCxnSpPr>
          <p:nvPr/>
        </p:nvCxnSpPr>
        <p:spPr>
          <a:xfrm>
            <a:off x="1780225" y="3545164"/>
            <a:ext cx="4973906" cy="1681883"/>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D74CA89-2927-7C63-AD94-91DC3500AB72}"/>
              </a:ext>
            </a:extLst>
          </p:cNvPr>
          <p:cNvCxnSpPr>
            <a:cxnSpLocks/>
          </p:cNvCxnSpPr>
          <p:nvPr/>
        </p:nvCxnSpPr>
        <p:spPr>
          <a:xfrm flipH="1">
            <a:off x="2293912" y="3516650"/>
            <a:ext cx="4682049" cy="2082639"/>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2C5BFDFE-F9C5-5EBF-7630-F9C272ECF224}"/>
              </a:ext>
            </a:extLst>
          </p:cNvPr>
          <p:cNvSpPr txBox="1"/>
          <p:nvPr/>
        </p:nvSpPr>
        <p:spPr>
          <a:xfrm>
            <a:off x="5940859" y="1662098"/>
            <a:ext cx="2580210" cy="1107996"/>
          </a:xfrm>
          <a:prstGeom prst="rect">
            <a:avLst/>
          </a:prstGeom>
          <a:noFill/>
        </p:spPr>
        <p:txBody>
          <a:bodyPr wrap="square" rtlCol="0">
            <a:spAutoFit/>
          </a:bodyPr>
          <a:lstStyle/>
          <a:p>
            <a:r>
              <a:rPr lang="fr-CA" sz="2200" dirty="0">
                <a:solidFill>
                  <a:schemeClr val="accent1"/>
                </a:solidFill>
                <a:latin typeface="Bradley Hand ITC" panose="03070402050302030203" pitchFamily="66" charset="0"/>
                <a:cs typeface="Apple Chancery" panose="03020702040506060504" pitchFamily="66" charset="-79"/>
              </a:rPr>
              <a:t>A été victime d’homophobie (lesbienne)</a:t>
            </a:r>
          </a:p>
        </p:txBody>
      </p:sp>
      <p:sp>
        <p:nvSpPr>
          <p:cNvPr id="25" name="TextBox 24">
            <a:extLst>
              <a:ext uri="{FF2B5EF4-FFF2-40B4-BE49-F238E27FC236}">
                <a16:creationId xmlns:a16="http://schemas.microsoft.com/office/drawing/2014/main" id="{D6FBEF92-4C61-620C-0803-F029021EEC81}"/>
              </a:ext>
            </a:extLst>
          </p:cNvPr>
          <p:cNvSpPr txBox="1"/>
          <p:nvPr/>
        </p:nvSpPr>
        <p:spPr>
          <a:xfrm>
            <a:off x="518604" y="2251074"/>
            <a:ext cx="1456182" cy="1508105"/>
          </a:xfrm>
          <a:prstGeom prst="rect">
            <a:avLst/>
          </a:prstGeom>
          <a:noFill/>
        </p:spPr>
        <p:txBody>
          <a:bodyPr wrap="square" rtlCol="0">
            <a:spAutoFit/>
          </a:bodyPr>
          <a:lstStyle/>
          <a:p>
            <a:pPr algn="ctr"/>
            <a:r>
              <a:rPr lang="fr-CA" sz="2300" dirty="0">
                <a:solidFill>
                  <a:schemeClr val="accent2"/>
                </a:solidFill>
                <a:latin typeface="Bernard MT Condensed" panose="02050806060905020404" pitchFamily="18" charset="77"/>
                <a:cs typeface="Apple Chancery" panose="03020702040506060504" pitchFamily="66" charset="-79"/>
              </a:rPr>
              <a:t>N’a PAS été victime de racisme  (blanche)</a:t>
            </a:r>
          </a:p>
        </p:txBody>
      </p:sp>
      <p:sp>
        <p:nvSpPr>
          <p:cNvPr id="26" name="TextBox 25">
            <a:extLst>
              <a:ext uri="{FF2B5EF4-FFF2-40B4-BE49-F238E27FC236}">
                <a16:creationId xmlns:a16="http://schemas.microsoft.com/office/drawing/2014/main" id="{813C058B-4282-C382-88B0-3DE4D38DA6DC}"/>
              </a:ext>
            </a:extLst>
          </p:cNvPr>
          <p:cNvSpPr txBox="1"/>
          <p:nvPr/>
        </p:nvSpPr>
        <p:spPr>
          <a:xfrm>
            <a:off x="6828610" y="2905649"/>
            <a:ext cx="2374283" cy="1107996"/>
          </a:xfrm>
          <a:prstGeom prst="rect">
            <a:avLst/>
          </a:prstGeom>
          <a:noFill/>
        </p:spPr>
        <p:txBody>
          <a:bodyPr wrap="square" rtlCol="0">
            <a:spAutoFit/>
          </a:bodyPr>
          <a:lstStyle/>
          <a:p>
            <a:pPr algn="ctr"/>
            <a:r>
              <a:rPr lang="fr-CA" sz="2200" dirty="0">
                <a:solidFill>
                  <a:schemeClr val="accent4"/>
                </a:solidFill>
                <a:latin typeface="Copperplate" panose="02000504000000020004" pitchFamily="2" charset="77"/>
                <a:cs typeface="Apple Chancery" panose="03020702040506060504" pitchFamily="66" charset="-79"/>
              </a:rPr>
              <a:t>A été victime de sexisme (fille)</a:t>
            </a:r>
          </a:p>
        </p:txBody>
      </p:sp>
      <p:sp>
        <p:nvSpPr>
          <p:cNvPr id="4" name="Google Shape;1090;p67">
            <a:extLst>
              <a:ext uri="{FF2B5EF4-FFF2-40B4-BE49-F238E27FC236}">
                <a16:creationId xmlns:a16="http://schemas.microsoft.com/office/drawing/2014/main" id="{4A536BB4-849B-7D17-7F55-CE212858D32B}"/>
              </a:ext>
            </a:extLst>
          </p:cNvPr>
          <p:cNvSpPr txBox="1"/>
          <p:nvPr/>
        </p:nvSpPr>
        <p:spPr>
          <a:xfrm>
            <a:off x="2536444" y="4227222"/>
            <a:ext cx="4217687" cy="516869"/>
          </a:xfrm>
          <a:prstGeom prst="rect">
            <a:avLst/>
          </a:prstGeom>
          <a:solidFill>
            <a:schemeClr val="accent3"/>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lvl="0" algn="ctr"/>
            <a:r>
              <a:rPr lang="fr-CA" sz="3200" b="1" dirty="0">
                <a:solidFill>
                  <a:srgbClr val="3280B6"/>
                </a:solidFill>
                <a:latin typeface="Myriad Pro Light" panose="020B0403030403020204" pitchFamily="34" charset="0"/>
                <a:ea typeface="Inconsolata"/>
                <a:cs typeface="Malayalam MN" pitchFamily="2" charset="0"/>
                <a:sym typeface="Inconsolata"/>
              </a:rPr>
              <a:t>INTERSECTIONNALITÉ</a:t>
            </a:r>
          </a:p>
        </p:txBody>
      </p:sp>
      <p:pic>
        <p:nvPicPr>
          <p:cNvPr id="5" name="Picture 4" descr="Logo, company name&#10;&#10;Description automatically generated">
            <a:extLst>
              <a:ext uri="{FF2B5EF4-FFF2-40B4-BE49-F238E27FC236}">
                <a16:creationId xmlns:a16="http://schemas.microsoft.com/office/drawing/2014/main" id="{A2B8BBFD-D865-F842-C8D5-F517EF132D07}"/>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close-up of a person&#10;&#10;Description automatically generated with low confidence">
            <a:extLst>
              <a:ext uri="{FF2B5EF4-FFF2-40B4-BE49-F238E27FC236}">
                <a16:creationId xmlns:a16="http://schemas.microsoft.com/office/drawing/2014/main" id="{569C47B2-A8F3-E3E9-114C-083B8F5FF2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04" y="-347099"/>
            <a:ext cx="2383284" cy="2383284"/>
          </a:xfrm>
          <a:prstGeom prst="rect">
            <a:avLst/>
          </a:prstGeom>
        </p:spPr>
      </p:pic>
    </p:spTree>
    <p:custDataLst>
      <p:tags r:id="rId1"/>
    </p:custDataLst>
    <p:extLst>
      <p:ext uri="{BB962C8B-B14F-4D97-AF65-F5344CB8AC3E}">
        <p14:creationId xmlns:p14="http://schemas.microsoft.com/office/powerpoint/2010/main" val="26041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hape 98">
            <a:extLst>
              <a:ext uri="{FF2B5EF4-FFF2-40B4-BE49-F238E27FC236}">
                <a16:creationId xmlns:a16="http://schemas.microsoft.com/office/drawing/2014/main" id="{71D10B83-CEAA-BCBB-1A1B-BECE27001301}"/>
              </a:ext>
            </a:extLst>
          </p:cNvPr>
          <p:cNvSpPr txBox="1">
            <a:spLocks noGrp="1"/>
          </p:cNvSpPr>
          <p:nvPr>
            <p:ph type="title"/>
          </p:nvPr>
        </p:nvSpPr>
        <p:spPr>
          <a:xfrm>
            <a:off x="402501" y="259307"/>
            <a:ext cx="4584162" cy="639828"/>
          </a:xfrm>
          <a:prstGeom prst="rect">
            <a:avLst/>
          </a:prstGeom>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fr-CA" sz="3200" b="1" dirty="0">
                <a:solidFill>
                  <a:srgbClr val="006BB9"/>
                </a:solidFill>
                <a:latin typeface="Myriad Pro Light" panose="020B0403030403020204" pitchFamily="34" charset="0"/>
                <a:ea typeface="Signika"/>
                <a:cs typeface="Malayalam MN" pitchFamily="2" charset="0"/>
                <a:sym typeface="Signika"/>
              </a:rPr>
              <a:t>Intersectionnalité et intimidation</a:t>
            </a:r>
            <a:endParaRPr sz="3200" dirty="0">
              <a:solidFill>
                <a:srgbClr val="006BB9"/>
              </a:solidFill>
              <a:latin typeface="Myriad Pro Light" panose="020B0403030403020204" pitchFamily="34" charset="0"/>
              <a:cs typeface="Malayalam MN" pitchFamily="2" charset="0"/>
            </a:endParaRPr>
          </a:p>
        </p:txBody>
      </p:sp>
      <p:pic>
        <p:nvPicPr>
          <p:cNvPr id="26" name="Picture 25" descr="A red and blue flag&#10;&#10;Description automatically generated with low confidence">
            <a:extLst>
              <a:ext uri="{FF2B5EF4-FFF2-40B4-BE49-F238E27FC236}">
                <a16:creationId xmlns:a16="http://schemas.microsoft.com/office/drawing/2014/main" id="{007CFBDA-4CCC-2C9A-3723-2D10417088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2811928" y="2198866"/>
            <a:ext cx="2174735" cy="2174735"/>
          </a:xfrm>
          <a:prstGeom prst="rect">
            <a:avLst/>
          </a:prstGeom>
        </p:spPr>
      </p:pic>
      <p:cxnSp>
        <p:nvCxnSpPr>
          <p:cNvPr id="3" name="Straight Connector 2">
            <a:extLst>
              <a:ext uri="{FF2B5EF4-FFF2-40B4-BE49-F238E27FC236}">
                <a16:creationId xmlns:a16="http://schemas.microsoft.com/office/drawing/2014/main" id="{6251B34B-E941-3C61-1433-9EF80C404AB7}"/>
              </a:ext>
            </a:extLst>
          </p:cNvPr>
          <p:cNvCxnSpPr>
            <a:cxnSpLocks/>
          </p:cNvCxnSpPr>
          <p:nvPr/>
        </p:nvCxnSpPr>
        <p:spPr>
          <a:xfrm>
            <a:off x="5381499" y="2099589"/>
            <a:ext cx="0" cy="3269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B3D89E-4F63-16D4-4AD9-5D05CE37EE03}"/>
              </a:ext>
            </a:extLst>
          </p:cNvPr>
          <p:cNvCxnSpPr>
            <a:cxnSpLocks/>
          </p:cNvCxnSpPr>
          <p:nvPr/>
        </p:nvCxnSpPr>
        <p:spPr>
          <a:xfrm>
            <a:off x="8402291" y="2084509"/>
            <a:ext cx="0" cy="3269325"/>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D1B0D98-FE48-F4D9-91FA-1AC9554CDBE3}"/>
              </a:ext>
            </a:extLst>
          </p:cNvPr>
          <p:cNvCxnSpPr>
            <a:cxnSpLocks/>
          </p:cNvCxnSpPr>
          <p:nvPr/>
        </p:nvCxnSpPr>
        <p:spPr>
          <a:xfrm>
            <a:off x="6971417" y="1984261"/>
            <a:ext cx="0" cy="3369573"/>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72FDC791-D37D-47C2-D704-E41685A50CD0}"/>
              </a:ext>
            </a:extLst>
          </p:cNvPr>
          <p:cNvSpPr txBox="1"/>
          <p:nvPr/>
        </p:nvSpPr>
        <p:spPr>
          <a:xfrm>
            <a:off x="4572000" y="949675"/>
            <a:ext cx="1816017" cy="769441"/>
          </a:xfrm>
          <a:prstGeom prst="rect">
            <a:avLst/>
          </a:prstGeom>
          <a:noFill/>
        </p:spPr>
        <p:txBody>
          <a:bodyPr wrap="square" rtlCol="0">
            <a:spAutoFit/>
          </a:bodyPr>
          <a:lstStyle/>
          <a:p>
            <a:pPr algn="ctr"/>
            <a:r>
              <a:rPr lang="fr-CA" sz="2200" dirty="0">
                <a:solidFill>
                  <a:schemeClr val="accent1"/>
                </a:solidFill>
                <a:latin typeface="Bradley Hand ITC" panose="03070402050302030203" pitchFamily="66" charset="0"/>
                <a:cs typeface="Apple Chancery" panose="03020702040506060504" pitchFamily="66" charset="-79"/>
              </a:rPr>
              <a:t>Homophobie  (lesbienne)</a:t>
            </a:r>
          </a:p>
        </p:txBody>
      </p:sp>
      <p:sp>
        <p:nvSpPr>
          <p:cNvPr id="17" name="TextBox 16">
            <a:extLst>
              <a:ext uri="{FF2B5EF4-FFF2-40B4-BE49-F238E27FC236}">
                <a16:creationId xmlns:a16="http://schemas.microsoft.com/office/drawing/2014/main" id="{9A270B30-4CE0-E9FD-3F96-EC077CBDF5F6}"/>
              </a:ext>
            </a:extLst>
          </p:cNvPr>
          <p:cNvSpPr txBox="1"/>
          <p:nvPr/>
        </p:nvSpPr>
        <p:spPr>
          <a:xfrm>
            <a:off x="7674200" y="899135"/>
            <a:ext cx="1456182" cy="800219"/>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Race (Latina)</a:t>
            </a:r>
          </a:p>
        </p:txBody>
      </p:sp>
      <p:sp>
        <p:nvSpPr>
          <p:cNvPr id="18" name="TextBox 17">
            <a:extLst>
              <a:ext uri="{FF2B5EF4-FFF2-40B4-BE49-F238E27FC236}">
                <a16:creationId xmlns:a16="http://schemas.microsoft.com/office/drawing/2014/main" id="{D7DBEB3B-E119-9E67-C6EC-DCBEAB7AABAE}"/>
              </a:ext>
            </a:extLst>
          </p:cNvPr>
          <p:cNvSpPr txBox="1"/>
          <p:nvPr/>
        </p:nvSpPr>
        <p:spPr>
          <a:xfrm>
            <a:off x="6302543" y="900451"/>
            <a:ext cx="1337747" cy="800219"/>
          </a:xfrm>
          <a:prstGeom prst="rect">
            <a:avLst/>
          </a:prstGeom>
          <a:noFill/>
        </p:spPr>
        <p:txBody>
          <a:bodyPr wrap="square" rtlCol="0">
            <a:spAutoFit/>
          </a:bodyPr>
          <a:lstStyle/>
          <a:p>
            <a:pPr algn="ctr"/>
            <a:r>
              <a:rPr lang="fr-CA" sz="2300" dirty="0">
                <a:solidFill>
                  <a:schemeClr val="accent4"/>
                </a:solidFill>
                <a:latin typeface="Copperplate" panose="02000504000000020004" pitchFamily="2" charset="77"/>
                <a:cs typeface="Apple Chancery" panose="03020702040506060504" pitchFamily="66" charset="-79"/>
              </a:rPr>
              <a:t>Sexisme </a:t>
            </a:r>
          </a:p>
          <a:p>
            <a:pPr algn="ctr"/>
            <a:r>
              <a:rPr lang="fr-CA" sz="2300" dirty="0">
                <a:solidFill>
                  <a:schemeClr val="accent4"/>
                </a:solidFill>
                <a:latin typeface="Copperplate" panose="02000504000000020004" pitchFamily="2" charset="77"/>
                <a:cs typeface="Apple Chancery" panose="03020702040506060504" pitchFamily="66" charset="-79"/>
              </a:rPr>
              <a:t>(fille)</a:t>
            </a:r>
          </a:p>
        </p:txBody>
      </p:sp>
      <p:pic>
        <p:nvPicPr>
          <p:cNvPr id="2" name="Picture 1" descr="Logo, company name&#10;&#10;Description automatically generated">
            <a:extLst>
              <a:ext uri="{FF2B5EF4-FFF2-40B4-BE49-F238E27FC236}">
                <a16:creationId xmlns:a16="http://schemas.microsoft.com/office/drawing/2014/main" id="{342B475B-74A9-713A-3AD3-BCBA9C4BC944}"/>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a:extLst>
              <a:ext uri="{FF2B5EF4-FFF2-40B4-BE49-F238E27FC236}">
                <a16:creationId xmlns:a16="http://schemas.microsoft.com/office/drawing/2014/main" id="{B910B455-D100-712E-5AEF-E69ED01B5562}"/>
              </a:ext>
            </a:extLst>
          </p:cNvPr>
          <p:cNvPicPr>
            <a:picLocks noChangeAspect="1"/>
          </p:cNvPicPr>
          <p:nvPr/>
        </p:nvPicPr>
        <p:blipFill rotWithShape="1">
          <a:blip r:embed="rId7">
            <a:extLst>
              <a:ext uri="{28A0092B-C50C-407E-A947-70E740481C1C}">
                <a14:useLocalDpi xmlns:a14="http://schemas.microsoft.com/office/drawing/2010/main" val="0"/>
              </a:ext>
            </a:extLst>
          </a:blip>
          <a:srcRect l="24968" t="23876" r="21163" b="8611"/>
          <a:stretch/>
        </p:blipFill>
        <p:spPr>
          <a:xfrm>
            <a:off x="402501" y="1794337"/>
            <a:ext cx="2608597" cy="3269326"/>
          </a:xfrm>
          <a:prstGeom prst="rect">
            <a:avLst/>
          </a:prstGeom>
        </p:spPr>
      </p:pic>
    </p:spTree>
    <p:custDataLst>
      <p:tags r:id="rId1"/>
    </p:custDataLst>
    <p:extLst>
      <p:ext uri="{BB962C8B-B14F-4D97-AF65-F5344CB8AC3E}">
        <p14:creationId xmlns:p14="http://schemas.microsoft.com/office/powerpoint/2010/main" val="19027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251B34B-E941-3C61-1433-9EF80C404AB7}"/>
              </a:ext>
            </a:extLst>
          </p:cNvPr>
          <p:cNvCxnSpPr>
            <a:cxnSpLocks/>
          </p:cNvCxnSpPr>
          <p:nvPr/>
        </p:nvCxnSpPr>
        <p:spPr>
          <a:xfrm>
            <a:off x="4882008" y="1250029"/>
            <a:ext cx="3305301" cy="21337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B3D89E-4F63-16D4-4AD9-5D05CE37EE03}"/>
              </a:ext>
            </a:extLst>
          </p:cNvPr>
          <p:cNvCxnSpPr>
            <a:cxnSpLocks/>
          </p:cNvCxnSpPr>
          <p:nvPr/>
        </p:nvCxnSpPr>
        <p:spPr>
          <a:xfrm flipH="1" flipV="1">
            <a:off x="3565482" y="1936353"/>
            <a:ext cx="4836809" cy="148156"/>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D1B0D98-FE48-F4D9-91FA-1AC9554CDBE3}"/>
              </a:ext>
            </a:extLst>
          </p:cNvPr>
          <p:cNvCxnSpPr>
            <a:cxnSpLocks/>
          </p:cNvCxnSpPr>
          <p:nvPr/>
        </p:nvCxnSpPr>
        <p:spPr>
          <a:xfrm flipH="1">
            <a:off x="4047067" y="1166912"/>
            <a:ext cx="3048000" cy="2216861"/>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72FDC791-D37D-47C2-D704-E41685A50CD0}"/>
              </a:ext>
            </a:extLst>
          </p:cNvPr>
          <p:cNvSpPr txBox="1"/>
          <p:nvPr/>
        </p:nvSpPr>
        <p:spPr>
          <a:xfrm>
            <a:off x="3565482" y="480588"/>
            <a:ext cx="1816017" cy="769441"/>
          </a:xfrm>
          <a:prstGeom prst="rect">
            <a:avLst/>
          </a:prstGeom>
          <a:noFill/>
        </p:spPr>
        <p:txBody>
          <a:bodyPr wrap="square" rtlCol="0">
            <a:spAutoFit/>
          </a:bodyPr>
          <a:lstStyle/>
          <a:p>
            <a:pPr algn="ctr"/>
            <a:r>
              <a:rPr lang="fr-CA" sz="2200" dirty="0">
                <a:solidFill>
                  <a:schemeClr val="accent1"/>
                </a:solidFill>
                <a:latin typeface="Bradley Hand ITC" panose="03070402050302030203" pitchFamily="66" charset="0"/>
                <a:cs typeface="Apple Chancery" panose="03020702040506060504" pitchFamily="66" charset="-79"/>
              </a:rPr>
              <a:t>Homophobie  (lesbienne)</a:t>
            </a:r>
          </a:p>
        </p:txBody>
      </p:sp>
      <p:sp>
        <p:nvSpPr>
          <p:cNvPr id="17" name="TextBox 16">
            <a:extLst>
              <a:ext uri="{FF2B5EF4-FFF2-40B4-BE49-F238E27FC236}">
                <a16:creationId xmlns:a16="http://schemas.microsoft.com/office/drawing/2014/main" id="{9A270B30-4CE0-E9FD-3F96-EC077CBDF5F6}"/>
              </a:ext>
            </a:extLst>
          </p:cNvPr>
          <p:cNvSpPr txBox="1"/>
          <p:nvPr/>
        </p:nvSpPr>
        <p:spPr>
          <a:xfrm>
            <a:off x="7521380" y="1184398"/>
            <a:ext cx="1456182" cy="800219"/>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Race (Latina)</a:t>
            </a:r>
          </a:p>
        </p:txBody>
      </p:sp>
      <p:sp>
        <p:nvSpPr>
          <p:cNvPr id="18" name="TextBox 17">
            <a:extLst>
              <a:ext uri="{FF2B5EF4-FFF2-40B4-BE49-F238E27FC236}">
                <a16:creationId xmlns:a16="http://schemas.microsoft.com/office/drawing/2014/main" id="{D7DBEB3B-E119-9E67-C6EC-DCBEAB7AABAE}"/>
              </a:ext>
            </a:extLst>
          </p:cNvPr>
          <p:cNvSpPr txBox="1"/>
          <p:nvPr/>
        </p:nvSpPr>
        <p:spPr>
          <a:xfrm>
            <a:off x="6302543" y="366693"/>
            <a:ext cx="1337747" cy="800219"/>
          </a:xfrm>
          <a:prstGeom prst="rect">
            <a:avLst/>
          </a:prstGeom>
          <a:noFill/>
        </p:spPr>
        <p:txBody>
          <a:bodyPr wrap="square" rtlCol="0">
            <a:spAutoFit/>
          </a:bodyPr>
          <a:lstStyle/>
          <a:p>
            <a:pPr algn="ctr"/>
            <a:r>
              <a:rPr lang="fr-CA" sz="2300" dirty="0">
                <a:solidFill>
                  <a:schemeClr val="accent4"/>
                </a:solidFill>
                <a:latin typeface="Copperplate" panose="02000504000000020004" pitchFamily="2" charset="77"/>
                <a:cs typeface="Apple Chancery" panose="03020702040506060504" pitchFamily="66" charset="-79"/>
              </a:rPr>
              <a:t>Sexisme </a:t>
            </a:r>
          </a:p>
          <a:p>
            <a:pPr algn="ctr"/>
            <a:r>
              <a:rPr lang="fr-CA" sz="2300" dirty="0">
                <a:solidFill>
                  <a:schemeClr val="accent4"/>
                </a:solidFill>
                <a:latin typeface="Copperplate" panose="02000504000000020004" pitchFamily="2" charset="77"/>
                <a:cs typeface="Apple Chancery" panose="03020702040506060504" pitchFamily="66" charset="-79"/>
              </a:rPr>
              <a:t>(fille)</a:t>
            </a:r>
          </a:p>
        </p:txBody>
      </p:sp>
      <p:sp>
        <p:nvSpPr>
          <p:cNvPr id="15" name="TextBox 14">
            <a:extLst>
              <a:ext uri="{FF2B5EF4-FFF2-40B4-BE49-F238E27FC236}">
                <a16:creationId xmlns:a16="http://schemas.microsoft.com/office/drawing/2014/main" id="{B2D2B2CA-818D-563C-D4C3-CF2004696ED8}"/>
              </a:ext>
            </a:extLst>
          </p:cNvPr>
          <p:cNvSpPr txBox="1"/>
          <p:nvPr/>
        </p:nvSpPr>
        <p:spPr>
          <a:xfrm>
            <a:off x="565873" y="4183992"/>
            <a:ext cx="8120927" cy="830997"/>
          </a:xfrm>
          <a:prstGeom prst="rect">
            <a:avLst/>
          </a:prstGeom>
          <a:noFill/>
        </p:spPr>
        <p:txBody>
          <a:bodyPr wrap="square" rtlCol="0">
            <a:spAutoFit/>
          </a:bodyPr>
          <a:lstStyle/>
          <a:p>
            <a:pPr marL="342900" indent="-342900">
              <a:buFont typeface="Arial" panose="020B0604020202020204" pitchFamily="34" charset="0"/>
              <a:buChar char="•"/>
            </a:pPr>
            <a:r>
              <a:rPr lang="fr-CA" sz="2300" b="1" dirty="0">
                <a:latin typeface="Myriad Pro Light" panose="020B0403030403020204" pitchFamily="34" charset="0"/>
              </a:rPr>
              <a:t>Ryan est confrontée à des stéréotypes fondés sur les 3 éléments de son identité </a:t>
            </a:r>
          </a:p>
        </p:txBody>
      </p:sp>
      <p:sp>
        <p:nvSpPr>
          <p:cNvPr id="20" name="TextBox 19">
            <a:extLst>
              <a:ext uri="{FF2B5EF4-FFF2-40B4-BE49-F238E27FC236}">
                <a16:creationId xmlns:a16="http://schemas.microsoft.com/office/drawing/2014/main" id="{B496B3D8-5385-13E6-DBE1-19055914E70A}"/>
              </a:ext>
            </a:extLst>
          </p:cNvPr>
          <p:cNvSpPr txBox="1"/>
          <p:nvPr/>
        </p:nvSpPr>
        <p:spPr>
          <a:xfrm>
            <a:off x="565873" y="5180899"/>
            <a:ext cx="8306666" cy="446276"/>
          </a:xfrm>
          <a:prstGeom prst="rect">
            <a:avLst/>
          </a:prstGeom>
          <a:noFill/>
        </p:spPr>
        <p:txBody>
          <a:bodyPr wrap="square" rtlCol="0">
            <a:spAutoFit/>
          </a:bodyPr>
          <a:lstStyle/>
          <a:p>
            <a:pPr marL="342900" indent="-342900">
              <a:buFont typeface="Arial" panose="020B0604020202020204" pitchFamily="34" charset="0"/>
              <a:buChar char="•"/>
            </a:pPr>
            <a:r>
              <a:rPr lang="fr-CA" sz="2300" b="1" dirty="0">
                <a:latin typeface="Myriad Pro Light" panose="020B0403030403020204" pitchFamily="34" charset="0"/>
              </a:rPr>
              <a:t>Plus tendance à être victime d’intimidation fondée sur l'identité</a:t>
            </a:r>
          </a:p>
        </p:txBody>
      </p:sp>
      <p:pic>
        <p:nvPicPr>
          <p:cNvPr id="2" name="Picture 1" descr="Logo, company name&#10;&#10;Description automatically generated">
            <a:extLst>
              <a:ext uri="{FF2B5EF4-FFF2-40B4-BE49-F238E27FC236}">
                <a16:creationId xmlns:a16="http://schemas.microsoft.com/office/drawing/2014/main" id="{5AA60D66-F699-5000-07FD-E7B84E111CA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D037F244-EC78-72CF-B994-046ADCD319F5}"/>
              </a:ext>
            </a:extLst>
          </p:cNvPr>
          <p:cNvPicPr>
            <a:picLocks noChangeAspect="1"/>
          </p:cNvPicPr>
          <p:nvPr/>
        </p:nvPicPr>
        <p:blipFill rotWithShape="1">
          <a:blip r:embed="rId5">
            <a:extLst>
              <a:ext uri="{28A0092B-C50C-407E-A947-70E740481C1C}">
                <a14:useLocalDpi xmlns:a14="http://schemas.microsoft.com/office/drawing/2010/main" val="0"/>
              </a:ext>
            </a:extLst>
          </a:blip>
          <a:srcRect l="24968" t="23876" r="21163" b="8611"/>
          <a:stretch/>
        </p:blipFill>
        <p:spPr>
          <a:xfrm>
            <a:off x="367899" y="150120"/>
            <a:ext cx="2407330" cy="3017080"/>
          </a:xfrm>
          <a:prstGeom prst="rect">
            <a:avLst/>
          </a:prstGeom>
        </p:spPr>
      </p:pic>
    </p:spTree>
    <p:custDataLst>
      <p:tags r:id="rId1"/>
    </p:custDataLst>
    <p:extLst>
      <p:ext uri="{BB962C8B-B14F-4D97-AF65-F5344CB8AC3E}">
        <p14:creationId xmlns:p14="http://schemas.microsoft.com/office/powerpoint/2010/main" val="22461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5"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oogle Shape;1004;p62">
            <a:extLst>
              <a:ext uri="{FF2B5EF4-FFF2-40B4-BE49-F238E27FC236}">
                <a16:creationId xmlns:a16="http://schemas.microsoft.com/office/drawing/2014/main" id="{9A16B622-BAE8-0D1E-3C89-ACA9F55F60A0}"/>
              </a:ext>
            </a:extLst>
          </p:cNvPr>
          <p:cNvGrpSpPr/>
          <p:nvPr/>
        </p:nvGrpSpPr>
        <p:grpSpPr>
          <a:xfrm>
            <a:off x="772486" y="907841"/>
            <a:ext cx="7746777" cy="4655380"/>
            <a:chOff x="4450848" y="511325"/>
            <a:chExt cx="3961398" cy="4264073"/>
          </a:xfrm>
          <a:solidFill>
            <a:schemeClr val="bg1"/>
          </a:solidFill>
        </p:grpSpPr>
        <p:grpSp>
          <p:nvGrpSpPr>
            <p:cNvPr id="9" name="Google Shape;1005;p62">
              <a:extLst>
                <a:ext uri="{FF2B5EF4-FFF2-40B4-BE49-F238E27FC236}">
                  <a16:creationId xmlns:a16="http://schemas.microsoft.com/office/drawing/2014/main" id="{7241BCC2-F8D1-4C14-C24F-1E5CA8EF993F}"/>
                </a:ext>
              </a:extLst>
            </p:cNvPr>
            <p:cNvGrpSpPr/>
            <p:nvPr/>
          </p:nvGrpSpPr>
          <p:grpSpPr>
            <a:xfrm>
              <a:off x="4643303" y="682500"/>
              <a:ext cx="3768943" cy="4092898"/>
              <a:chOff x="1463850" y="611550"/>
              <a:chExt cx="6216300" cy="3920400"/>
            </a:xfrm>
            <a:grpFill/>
          </p:grpSpPr>
          <p:sp>
            <p:nvSpPr>
              <p:cNvPr id="13" name="Google Shape;1006;p62">
                <a:extLst>
                  <a:ext uri="{FF2B5EF4-FFF2-40B4-BE49-F238E27FC236}">
                    <a16:creationId xmlns:a16="http://schemas.microsoft.com/office/drawing/2014/main" id="{C9AD464B-6094-00FD-7736-22461A68CB67}"/>
                  </a:ext>
                </a:extLst>
              </p:cNvPr>
              <p:cNvSpPr/>
              <p:nvPr/>
            </p:nvSpPr>
            <p:spPr>
              <a:xfrm>
                <a:off x="1463850" y="611550"/>
                <a:ext cx="6216300" cy="3920400"/>
              </a:xfrm>
              <a:prstGeom prst="rect">
                <a:avLst/>
              </a:prstGeom>
              <a:grpFill/>
              <a:ln w="9525"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sp>
            <p:nvSpPr>
              <p:cNvPr id="14" name="Google Shape;1007;p62">
                <a:extLst>
                  <a:ext uri="{FF2B5EF4-FFF2-40B4-BE49-F238E27FC236}">
                    <a16:creationId xmlns:a16="http://schemas.microsoft.com/office/drawing/2014/main" id="{FDA97DD9-62C8-D7E9-487A-06FF77F5D95A}"/>
                  </a:ext>
                </a:extLst>
              </p:cNvPr>
              <p:cNvSpPr/>
              <p:nvPr/>
            </p:nvSpPr>
            <p:spPr>
              <a:xfrm>
                <a:off x="1463850" y="611550"/>
                <a:ext cx="6216300" cy="39204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grpSp>
        <p:sp>
          <p:nvSpPr>
            <p:cNvPr id="10" name="Google Shape;1008;p62">
              <a:extLst>
                <a:ext uri="{FF2B5EF4-FFF2-40B4-BE49-F238E27FC236}">
                  <a16:creationId xmlns:a16="http://schemas.microsoft.com/office/drawing/2014/main" id="{DCFFF805-486F-C595-9BCC-0EC0BD2712ED}"/>
                </a:ext>
              </a:extLst>
            </p:cNvPr>
            <p:cNvSpPr/>
            <p:nvPr/>
          </p:nvSpPr>
          <p:spPr>
            <a:xfrm>
              <a:off x="4541849" y="597350"/>
              <a:ext cx="3787800" cy="40929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sp>
          <p:nvSpPr>
            <p:cNvPr id="11" name="Google Shape;1009;p62">
              <a:extLst>
                <a:ext uri="{FF2B5EF4-FFF2-40B4-BE49-F238E27FC236}">
                  <a16:creationId xmlns:a16="http://schemas.microsoft.com/office/drawing/2014/main" id="{4015D366-225D-A59A-3F23-BB3DD0400134}"/>
                </a:ext>
              </a:extLst>
            </p:cNvPr>
            <p:cNvSpPr/>
            <p:nvPr/>
          </p:nvSpPr>
          <p:spPr>
            <a:xfrm>
              <a:off x="4450848" y="511325"/>
              <a:ext cx="3787800" cy="40929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6FD1"/>
                </a:solidFill>
              </a:endParaRPr>
            </a:p>
          </p:txBody>
        </p:sp>
      </p:grpSp>
      <p:sp>
        <p:nvSpPr>
          <p:cNvPr id="15" name="TextBox 14">
            <a:extLst>
              <a:ext uri="{FF2B5EF4-FFF2-40B4-BE49-F238E27FC236}">
                <a16:creationId xmlns:a16="http://schemas.microsoft.com/office/drawing/2014/main" id="{145331CB-4AEB-7479-DF6D-60C34F903E1B}"/>
              </a:ext>
            </a:extLst>
          </p:cNvPr>
          <p:cNvSpPr txBox="1"/>
          <p:nvPr/>
        </p:nvSpPr>
        <p:spPr>
          <a:xfrm>
            <a:off x="2388307" y="1465992"/>
            <a:ext cx="5563336" cy="1569660"/>
          </a:xfrm>
          <a:prstGeom prst="rect">
            <a:avLst/>
          </a:prstGeom>
          <a:noFill/>
        </p:spPr>
        <p:txBody>
          <a:bodyPr wrap="square" rtlCol="0">
            <a:spAutoFit/>
          </a:bodyPr>
          <a:lstStyle/>
          <a:p>
            <a:r>
              <a:rPr lang="fr-CA" sz="2400" dirty="0">
                <a:solidFill>
                  <a:srgbClr val="096FD1"/>
                </a:solidFill>
                <a:latin typeface="Myriad Pro Light" panose="020B0403030403020204" pitchFamily="34" charset="0"/>
                <a:cs typeface="Malayalam MN" pitchFamily="2" charset="0"/>
              </a:rPr>
              <a:t>Les jeunes qui subissent de l’intimidation liée à plusieurs parties de leur identité rapportent les plus grands effets négatifs de l’intimidation.</a:t>
            </a:r>
          </a:p>
        </p:txBody>
      </p:sp>
      <p:sp>
        <p:nvSpPr>
          <p:cNvPr id="18" name="TextBox 17">
            <a:extLst>
              <a:ext uri="{FF2B5EF4-FFF2-40B4-BE49-F238E27FC236}">
                <a16:creationId xmlns:a16="http://schemas.microsoft.com/office/drawing/2014/main" id="{B7119389-C2EE-4692-5158-4C943BC808CE}"/>
              </a:ext>
            </a:extLst>
          </p:cNvPr>
          <p:cNvSpPr txBox="1"/>
          <p:nvPr/>
        </p:nvSpPr>
        <p:spPr>
          <a:xfrm>
            <a:off x="2388307" y="3737458"/>
            <a:ext cx="4969076" cy="830997"/>
          </a:xfrm>
          <a:prstGeom prst="rect">
            <a:avLst/>
          </a:prstGeom>
          <a:noFill/>
        </p:spPr>
        <p:txBody>
          <a:bodyPr wrap="square" rtlCol="0">
            <a:spAutoFit/>
          </a:bodyPr>
          <a:lstStyle/>
          <a:p>
            <a:pPr lvl="0"/>
            <a:r>
              <a:rPr lang="fr-CA" sz="2400" dirty="0">
                <a:solidFill>
                  <a:srgbClr val="096FD1"/>
                </a:solidFill>
                <a:latin typeface="Myriad Pro Light" panose="020B0403030403020204" pitchFamily="34" charset="0"/>
                <a:cs typeface="Malayalam MN" pitchFamily="2" charset="0"/>
              </a:rPr>
              <a:t>Peut avoir de la difficulté à trouver du soutien</a:t>
            </a:r>
          </a:p>
        </p:txBody>
      </p:sp>
      <p:sp>
        <p:nvSpPr>
          <p:cNvPr id="38" name="Shape 98">
            <a:extLst>
              <a:ext uri="{FF2B5EF4-FFF2-40B4-BE49-F238E27FC236}">
                <a16:creationId xmlns:a16="http://schemas.microsoft.com/office/drawing/2014/main" id="{4A82D85A-A739-29C9-4795-0CA505B997FF}"/>
              </a:ext>
            </a:extLst>
          </p:cNvPr>
          <p:cNvSpPr txBox="1">
            <a:spLocks noGrp="1"/>
          </p:cNvSpPr>
          <p:nvPr>
            <p:ph type="title"/>
          </p:nvPr>
        </p:nvSpPr>
        <p:spPr>
          <a:xfrm>
            <a:off x="1062845" y="65589"/>
            <a:ext cx="7456418" cy="639828"/>
          </a:xfrm>
          <a:prstGeom prst="rect">
            <a:avLst/>
          </a:prstGeom>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fr-CA" sz="3600" b="1" dirty="0">
                <a:solidFill>
                  <a:srgbClr val="006BB9"/>
                </a:solidFill>
                <a:latin typeface="Myriad Pro Light" panose="020B0403030403020204" pitchFamily="34" charset="0"/>
                <a:ea typeface="Signika"/>
                <a:cs typeface="Malayalam MN" pitchFamily="2" charset="0"/>
                <a:sym typeface="Signika"/>
              </a:rPr>
              <a:t>Comprendre les impacts</a:t>
            </a:r>
            <a:endParaRPr sz="3600" dirty="0">
              <a:solidFill>
                <a:srgbClr val="006BB9"/>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9A51D474-8CDB-D312-5D56-28DBA525E8BB}"/>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43653DE6-E2A6-9B89-F8F3-3EB2418BCFD9}"/>
              </a:ext>
            </a:extLst>
          </p:cNvPr>
          <p:cNvPicPr>
            <a:picLocks noChangeAspect="1"/>
          </p:cNvPicPr>
          <p:nvPr/>
        </p:nvPicPr>
        <p:blipFill>
          <a:blip r:embed="rId5"/>
          <a:stretch>
            <a:fillRect/>
          </a:stretch>
        </p:blipFill>
        <p:spPr>
          <a:xfrm>
            <a:off x="1117709" y="1729592"/>
            <a:ext cx="1042461" cy="1042461"/>
          </a:xfrm>
          <a:prstGeom prst="rect">
            <a:avLst/>
          </a:prstGeom>
        </p:spPr>
      </p:pic>
      <p:pic>
        <p:nvPicPr>
          <p:cNvPr id="7" name="Picture 6">
            <a:extLst>
              <a:ext uri="{FF2B5EF4-FFF2-40B4-BE49-F238E27FC236}">
                <a16:creationId xmlns:a16="http://schemas.microsoft.com/office/drawing/2014/main" id="{263263C4-6B41-EB8B-929F-D1EAB97AE053}"/>
              </a:ext>
            </a:extLst>
          </p:cNvPr>
          <p:cNvPicPr>
            <a:picLocks noChangeAspect="1"/>
          </p:cNvPicPr>
          <p:nvPr/>
        </p:nvPicPr>
        <p:blipFill>
          <a:blip r:embed="rId6"/>
          <a:stretch>
            <a:fillRect/>
          </a:stretch>
        </p:blipFill>
        <p:spPr>
          <a:xfrm>
            <a:off x="1046541" y="3673955"/>
            <a:ext cx="1075068" cy="958005"/>
          </a:xfrm>
          <a:prstGeom prst="rect">
            <a:avLst/>
          </a:prstGeom>
        </p:spPr>
      </p:pic>
    </p:spTree>
    <p:custDataLst>
      <p:tags r:id="rId1"/>
    </p:custDataLst>
    <p:extLst>
      <p:ext uri="{BB962C8B-B14F-4D97-AF65-F5344CB8AC3E}">
        <p14:creationId xmlns:p14="http://schemas.microsoft.com/office/powerpoint/2010/main" val="67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EF73A81-24DD-86BD-2FA1-40B98C109C2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0E29736F-D0E3-A712-BD49-29FA1DC18A1C}"/>
              </a:ext>
            </a:extLst>
          </p:cNvPr>
          <p:cNvPicPr>
            <a:picLocks noChangeAspect="1"/>
          </p:cNvPicPr>
          <p:nvPr/>
        </p:nvPicPr>
        <p:blipFill>
          <a:blip r:embed="rId5"/>
          <a:stretch>
            <a:fillRect/>
          </a:stretch>
        </p:blipFill>
        <p:spPr>
          <a:xfrm>
            <a:off x="3766586" y="2212624"/>
            <a:ext cx="1812333" cy="1812333"/>
          </a:xfrm>
          <a:prstGeom prst="rect">
            <a:avLst/>
          </a:prstGeom>
        </p:spPr>
      </p:pic>
      <p:pic>
        <p:nvPicPr>
          <p:cNvPr id="6" name="Picture 5">
            <a:extLst>
              <a:ext uri="{FF2B5EF4-FFF2-40B4-BE49-F238E27FC236}">
                <a16:creationId xmlns:a16="http://schemas.microsoft.com/office/drawing/2014/main" id="{DDCE24EA-C00F-0995-6D4C-1A26662AAD02}"/>
              </a:ext>
            </a:extLst>
          </p:cNvPr>
          <p:cNvPicPr>
            <a:picLocks noChangeAspect="1"/>
          </p:cNvPicPr>
          <p:nvPr/>
        </p:nvPicPr>
        <p:blipFill>
          <a:blip r:embed="rId6"/>
          <a:stretch>
            <a:fillRect/>
          </a:stretch>
        </p:blipFill>
        <p:spPr>
          <a:xfrm>
            <a:off x="1544224" y="761483"/>
            <a:ext cx="1680110" cy="1680110"/>
          </a:xfrm>
          <a:prstGeom prst="rect">
            <a:avLst/>
          </a:prstGeom>
        </p:spPr>
      </p:pic>
      <p:pic>
        <p:nvPicPr>
          <p:cNvPr id="7" name="Picture 6">
            <a:extLst>
              <a:ext uri="{FF2B5EF4-FFF2-40B4-BE49-F238E27FC236}">
                <a16:creationId xmlns:a16="http://schemas.microsoft.com/office/drawing/2014/main" id="{A858EF74-8C9D-A327-9BEC-841C09BAAC28}"/>
              </a:ext>
            </a:extLst>
          </p:cNvPr>
          <p:cNvPicPr>
            <a:picLocks noChangeAspect="1"/>
          </p:cNvPicPr>
          <p:nvPr/>
        </p:nvPicPr>
        <p:blipFill>
          <a:blip r:embed="rId7"/>
          <a:stretch>
            <a:fillRect/>
          </a:stretch>
        </p:blipFill>
        <p:spPr>
          <a:xfrm>
            <a:off x="1233693" y="4024957"/>
            <a:ext cx="2072153" cy="2072153"/>
          </a:xfrm>
          <a:prstGeom prst="rect">
            <a:avLst/>
          </a:prstGeom>
        </p:spPr>
      </p:pic>
      <p:pic>
        <p:nvPicPr>
          <p:cNvPr id="8" name="Picture 7">
            <a:extLst>
              <a:ext uri="{FF2B5EF4-FFF2-40B4-BE49-F238E27FC236}">
                <a16:creationId xmlns:a16="http://schemas.microsoft.com/office/drawing/2014/main" id="{6F72929F-92BD-34A4-B6A6-ACA868E733D8}"/>
              </a:ext>
            </a:extLst>
          </p:cNvPr>
          <p:cNvPicPr>
            <a:picLocks noChangeAspect="1"/>
          </p:cNvPicPr>
          <p:nvPr/>
        </p:nvPicPr>
        <p:blipFill>
          <a:blip r:embed="rId8"/>
          <a:stretch>
            <a:fillRect/>
          </a:stretch>
        </p:blipFill>
        <p:spPr>
          <a:xfrm>
            <a:off x="2997325" y="4540401"/>
            <a:ext cx="1041263" cy="1041263"/>
          </a:xfrm>
          <a:prstGeom prst="rect">
            <a:avLst/>
          </a:prstGeom>
        </p:spPr>
      </p:pic>
      <p:pic>
        <p:nvPicPr>
          <p:cNvPr id="10" name="Picture 9">
            <a:extLst>
              <a:ext uri="{FF2B5EF4-FFF2-40B4-BE49-F238E27FC236}">
                <a16:creationId xmlns:a16="http://schemas.microsoft.com/office/drawing/2014/main" id="{07BB94A3-45B1-1AE9-7E7E-976D29807F46}"/>
              </a:ext>
            </a:extLst>
          </p:cNvPr>
          <p:cNvPicPr>
            <a:picLocks noChangeAspect="1"/>
          </p:cNvPicPr>
          <p:nvPr/>
        </p:nvPicPr>
        <p:blipFill>
          <a:blip r:embed="rId9"/>
          <a:stretch>
            <a:fillRect/>
          </a:stretch>
        </p:blipFill>
        <p:spPr>
          <a:xfrm>
            <a:off x="5793541" y="602038"/>
            <a:ext cx="1999000" cy="1999000"/>
          </a:xfrm>
          <a:prstGeom prst="rect">
            <a:avLst/>
          </a:prstGeom>
        </p:spPr>
      </p:pic>
      <p:pic>
        <p:nvPicPr>
          <p:cNvPr id="12" name="Picture 11">
            <a:extLst>
              <a:ext uri="{FF2B5EF4-FFF2-40B4-BE49-F238E27FC236}">
                <a16:creationId xmlns:a16="http://schemas.microsoft.com/office/drawing/2014/main" id="{647BC1C2-1942-5C0F-FB5C-7804D0DF8BBB}"/>
              </a:ext>
            </a:extLst>
          </p:cNvPr>
          <p:cNvPicPr>
            <a:picLocks noChangeAspect="1"/>
          </p:cNvPicPr>
          <p:nvPr/>
        </p:nvPicPr>
        <p:blipFill>
          <a:blip r:embed="rId10"/>
          <a:stretch>
            <a:fillRect/>
          </a:stretch>
        </p:blipFill>
        <p:spPr>
          <a:xfrm>
            <a:off x="5812594" y="4024957"/>
            <a:ext cx="1811155" cy="1811155"/>
          </a:xfrm>
          <a:prstGeom prst="rect">
            <a:avLst/>
          </a:prstGeom>
        </p:spPr>
      </p:pic>
      <p:sp>
        <p:nvSpPr>
          <p:cNvPr id="4" name="&quot;No&quot; Symbol 3">
            <a:extLst>
              <a:ext uri="{FF2B5EF4-FFF2-40B4-BE49-F238E27FC236}">
                <a16:creationId xmlns:a16="http://schemas.microsoft.com/office/drawing/2014/main" id="{7077A30B-BC38-2EB4-F237-4BDB8C960FDD}"/>
              </a:ext>
            </a:extLst>
          </p:cNvPr>
          <p:cNvSpPr/>
          <p:nvPr/>
        </p:nvSpPr>
        <p:spPr>
          <a:xfrm>
            <a:off x="1133856" y="53079"/>
            <a:ext cx="7168896" cy="6664226"/>
          </a:xfrm>
          <a:prstGeom prst="noSmoking">
            <a:avLst>
              <a:gd name="adj" fmla="val 4859"/>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3300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F08073A0-8C6F-E197-5737-C6D114510D0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7E7F2426-EDA0-7EDE-E427-6C22C9724E4D}"/>
              </a:ext>
            </a:extLst>
          </p:cNvPr>
          <p:cNvPicPr>
            <a:picLocks noChangeAspect="1"/>
          </p:cNvPicPr>
          <p:nvPr/>
        </p:nvPicPr>
        <p:blipFill>
          <a:blip r:embed="rId5"/>
          <a:stretch>
            <a:fillRect/>
          </a:stretch>
        </p:blipFill>
        <p:spPr>
          <a:xfrm>
            <a:off x="1691640" y="-357449"/>
            <a:ext cx="8202168" cy="8202168"/>
          </a:xfrm>
          <a:prstGeom prst="rect">
            <a:avLst/>
          </a:prstGeom>
        </p:spPr>
      </p:pic>
      <p:pic>
        <p:nvPicPr>
          <p:cNvPr id="8" name="Picture 7">
            <a:extLst>
              <a:ext uri="{FF2B5EF4-FFF2-40B4-BE49-F238E27FC236}">
                <a16:creationId xmlns:a16="http://schemas.microsoft.com/office/drawing/2014/main" id="{9731650C-52F1-F1DE-839D-C558B5D2EA22}"/>
              </a:ext>
            </a:extLst>
          </p:cNvPr>
          <p:cNvPicPr>
            <a:picLocks noChangeAspect="1"/>
          </p:cNvPicPr>
          <p:nvPr/>
        </p:nvPicPr>
        <p:blipFill>
          <a:blip r:embed="rId6"/>
          <a:stretch>
            <a:fillRect/>
          </a:stretch>
        </p:blipFill>
        <p:spPr>
          <a:xfrm>
            <a:off x="365760" y="0"/>
            <a:ext cx="3931920" cy="3931920"/>
          </a:xfrm>
          <a:prstGeom prst="rect">
            <a:avLst/>
          </a:prstGeom>
        </p:spPr>
      </p:pic>
    </p:spTree>
    <p:custDataLst>
      <p:tags r:id="rId1"/>
    </p:custDataLst>
    <p:extLst>
      <p:ext uri="{BB962C8B-B14F-4D97-AF65-F5344CB8AC3E}">
        <p14:creationId xmlns:p14="http://schemas.microsoft.com/office/powerpoint/2010/main" val="34688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5" name="Shape 98">
            <a:extLst>
              <a:ext uri="{FF2B5EF4-FFF2-40B4-BE49-F238E27FC236}">
                <a16:creationId xmlns:a16="http://schemas.microsoft.com/office/drawing/2014/main" id="{C4A8CADC-1925-7B05-E922-55E9D383C9FD}"/>
              </a:ext>
            </a:extLst>
          </p:cNvPr>
          <p:cNvSpPr txBox="1">
            <a:spLocks/>
          </p:cNvSpPr>
          <p:nvPr/>
        </p:nvSpPr>
        <p:spPr bwMode="auto">
          <a:xfrm>
            <a:off x="98812" y="3765245"/>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400" b="1" dirty="0">
                <a:solidFill>
                  <a:srgbClr val="0895CE"/>
                </a:solidFill>
                <a:latin typeface="Myriad Pro Light" panose="020B0403030403020204" pitchFamily="34" charset="0"/>
                <a:ea typeface="Signika"/>
                <a:cs typeface="Malayalam MN" pitchFamily="2" charset="0"/>
                <a:sym typeface="Signika"/>
              </a:rPr>
              <a:t>Ce que nous </a:t>
            </a:r>
          </a:p>
          <a:p>
            <a:pPr>
              <a:buClr>
                <a:schemeClr val="dk1"/>
              </a:buClr>
              <a:buSzPts val="1100"/>
            </a:pPr>
            <a:r>
              <a:rPr lang="fr-CA" sz="4400" b="1" dirty="0">
                <a:solidFill>
                  <a:srgbClr val="0895CE"/>
                </a:solidFill>
                <a:latin typeface="Myriad Pro Light" panose="020B0403030403020204" pitchFamily="34" charset="0"/>
                <a:cs typeface="Malayalam MN" pitchFamily="2" charset="0"/>
                <a:sym typeface="Signika"/>
              </a:rPr>
              <a:t>savons maintenant!</a:t>
            </a:r>
          </a:p>
        </p:txBody>
      </p:sp>
      <p:grpSp>
        <p:nvGrpSpPr>
          <p:cNvPr id="10" name="Google Shape;2030;p39">
            <a:extLst>
              <a:ext uri="{FF2B5EF4-FFF2-40B4-BE49-F238E27FC236}">
                <a16:creationId xmlns:a16="http://schemas.microsoft.com/office/drawing/2014/main" id="{09F6A22C-864E-22BB-1147-148B15D3CD53}"/>
              </a:ext>
            </a:extLst>
          </p:cNvPr>
          <p:cNvGrpSpPr/>
          <p:nvPr/>
        </p:nvGrpSpPr>
        <p:grpSpPr>
          <a:xfrm>
            <a:off x="3709660" y="462840"/>
            <a:ext cx="4727890" cy="1123528"/>
            <a:chOff x="3811200" y="768949"/>
            <a:chExt cx="4727890"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08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5" name="Google Shape;2032;p39">
              <a:extLst>
                <a:ext uri="{FF2B5EF4-FFF2-40B4-BE49-F238E27FC236}">
                  <a16:creationId xmlns:a16="http://schemas.microsoft.com/office/drawing/2014/main" id="{3EDB233A-3032-E28C-BA43-A58009EFF419}"/>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1</a:t>
              </a: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515062" y="555395"/>
            <a:ext cx="3573611" cy="969496"/>
          </a:xfrm>
          <a:prstGeom prst="rect">
            <a:avLst/>
          </a:prstGeom>
          <a:noFill/>
        </p:spPr>
        <p:txBody>
          <a:bodyPr wrap="square" rtlCol="0">
            <a:spAutoFit/>
          </a:bodyPr>
          <a:lstStyle/>
          <a:p>
            <a:r>
              <a:rPr lang="fr-CA" sz="1900" dirty="0">
                <a:solidFill>
                  <a:schemeClr val="accent3"/>
                </a:solidFill>
                <a:latin typeface="Myriad Pro Light" panose="020B0403030403020204" pitchFamily="34" charset="0"/>
                <a:cs typeface="Malayalam MN" pitchFamily="2" charset="0"/>
              </a:rPr>
              <a:t>L’intimidation fondée sur l’identité est une question de déséquilibre de pouvoir.</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09660" y="1666746"/>
            <a:ext cx="4727890" cy="1068962"/>
            <a:chOff x="3811200" y="768949"/>
            <a:chExt cx="472789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08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8" name="Google Shape;2032;p39">
              <a:extLst>
                <a:ext uri="{FF2B5EF4-FFF2-40B4-BE49-F238E27FC236}">
                  <a16:creationId xmlns:a16="http://schemas.microsoft.com/office/drawing/2014/main" id="{AD1789FE-4078-F3F6-0AD6-97E297485E2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2</a:t>
              </a: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515063" y="1710996"/>
            <a:ext cx="3573610" cy="969496"/>
          </a:xfrm>
          <a:prstGeom prst="rect">
            <a:avLst/>
          </a:prstGeom>
          <a:noFill/>
        </p:spPr>
        <p:txBody>
          <a:bodyPr wrap="square" rtlCol="0">
            <a:spAutoFit/>
          </a:bodyPr>
          <a:lstStyle/>
          <a:p>
            <a:r>
              <a:rPr lang="fr-CA" sz="1900" dirty="0">
                <a:solidFill>
                  <a:schemeClr val="accent3"/>
                </a:solidFill>
                <a:latin typeface="Myriad Pro Light" panose="020B0403030403020204" pitchFamily="34" charset="0"/>
                <a:cs typeface="Malayalam MN" pitchFamily="2" charset="0"/>
              </a:rPr>
              <a:t>Ces déséquilibres de pouvoir sont le reflet de grands enjeux de société.</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19777" y="2862271"/>
            <a:ext cx="4727890" cy="1068962"/>
            <a:chOff x="3811200" y="768949"/>
            <a:chExt cx="4727890"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08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3</a:t>
              </a: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45116" y="4073088"/>
            <a:ext cx="4727890" cy="1068962"/>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08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ea typeface="Fira Sans"/>
                  <a:cs typeface="Malayalam MN" pitchFamily="2" charset="0"/>
                  <a:sym typeface="Fira Sans"/>
                </a:rPr>
                <a:t>4</a:t>
              </a: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480576" y="2946629"/>
            <a:ext cx="3908478" cy="900246"/>
          </a:xfrm>
          <a:prstGeom prst="rect">
            <a:avLst/>
          </a:prstGeom>
          <a:noFill/>
        </p:spPr>
        <p:txBody>
          <a:bodyPr wrap="square" rtlCol="0">
            <a:spAutoFit/>
          </a:bodyPr>
          <a:lstStyle/>
          <a:p>
            <a:r>
              <a:rPr lang="fr-CA" sz="1700" dirty="0">
                <a:solidFill>
                  <a:schemeClr val="accent3"/>
                </a:solidFill>
                <a:latin typeface="Myriad Pro Light" panose="020B0403030403020204" pitchFamily="34" charset="0"/>
                <a:cs typeface="Malayalam MN" pitchFamily="2" charset="0"/>
              </a:rPr>
              <a:t>Tout le monde a le droit d’être bien traité, et personne ne devrait être victime d’intimidation fondée sur l’identité.</a:t>
            </a:r>
          </a:p>
        </p:txBody>
      </p:sp>
      <p:sp>
        <p:nvSpPr>
          <p:cNvPr id="3" name="TextBox 2">
            <a:extLst>
              <a:ext uri="{FF2B5EF4-FFF2-40B4-BE49-F238E27FC236}">
                <a16:creationId xmlns:a16="http://schemas.microsoft.com/office/drawing/2014/main" id="{8C2AEB1D-3A2F-EF71-715C-3E6CFBC058DD}"/>
              </a:ext>
            </a:extLst>
          </p:cNvPr>
          <p:cNvSpPr txBox="1"/>
          <p:nvPr/>
        </p:nvSpPr>
        <p:spPr>
          <a:xfrm>
            <a:off x="4572000" y="4122821"/>
            <a:ext cx="3516673" cy="969496"/>
          </a:xfrm>
          <a:prstGeom prst="rect">
            <a:avLst/>
          </a:prstGeom>
          <a:noFill/>
        </p:spPr>
        <p:txBody>
          <a:bodyPr wrap="square" rtlCol="0">
            <a:spAutoFit/>
          </a:bodyPr>
          <a:lstStyle/>
          <a:p>
            <a:r>
              <a:rPr lang="fr-CA" sz="1900" dirty="0">
                <a:solidFill>
                  <a:schemeClr val="accent3"/>
                </a:solidFill>
                <a:latin typeface="Myriad Pro Light" panose="020B0403030403020204" pitchFamily="34" charset="0"/>
                <a:cs typeface="Malayalam MN" pitchFamily="2" charset="0"/>
              </a:rPr>
              <a:t>Commencez par déterminer qui est traité différemment en fonction de son identité. </a:t>
            </a:r>
          </a:p>
        </p:txBody>
      </p:sp>
      <p:grpSp>
        <p:nvGrpSpPr>
          <p:cNvPr id="4" name="Google Shape;2030;p39">
            <a:extLst>
              <a:ext uri="{FF2B5EF4-FFF2-40B4-BE49-F238E27FC236}">
                <a16:creationId xmlns:a16="http://schemas.microsoft.com/office/drawing/2014/main" id="{2FE53A8A-BCA5-8723-3CF8-6FEE44985A82}"/>
              </a:ext>
            </a:extLst>
          </p:cNvPr>
          <p:cNvGrpSpPr/>
          <p:nvPr/>
        </p:nvGrpSpPr>
        <p:grpSpPr>
          <a:xfrm>
            <a:off x="3754264" y="5283905"/>
            <a:ext cx="4727890" cy="1068962"/>
            <a:chOff x="3811200" y="768949"/>
            <a:chExt cx="4727890" cy="980506"/>
          </a:xfrm>
        </p:grpSpPr>
        <p:sp>
          <p:nvSpPr>
            <p:cNvPr id="5" name="Google Shape;2031;p39">
              <a:extLst>
                <a:ext uri="{FF2B5EF4-FFF2-40B4-BE49-F238E27FC236}">
                  <a16:creationId xmlns:a16="http://schemas.microsoft.com/office/drawing/2014/main" id="{C1AC2FB2-7F1C-8B67-83F5-9EDA08CA2FC5}"/>
                </a:ext>
              </a:extLst>
            </p:cNvPr>
            <p:cNvSpPr/>
            <p:nvPr/>
          </p:nvSpPr>
          <p:spPr>
            <a:xfrm>
              <a:off x="4007732" y="768949"/>
              <a:ext cx="4531358" cy="980506"/>
            </a:xfrm>
            <a:prstGeom prst="roundRect">
              <a:avLst>
                <a:gd name="adj" fmla="val 50000"/>
              </a:avLst>
            </a:prstGeom>
            <a:solidFill>
              <a:srgbClr val="089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6" name="Google Shape;2032;p39">
              <a:extLst>
                <a:ext uri="{FF2B5EF4-FFF2-40B4-BE49-F238E27FC236}">
                  <a16:creationId xmlns:a16="http://schemas.microsoft.com/office/drawing/2014/main" id="{5704D85F-A69F-A6C3-31A1-737CC5280A4F}"/>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accent3"/>
                  </a:solidFill>
                  <a:latin typeface="Myriad Pro Light" panose="020B0403030403020204" pitchFamily="34" charset="0"/>
                  <a:cs typeface="Malayalam MN" pitchFamily="2" charset="0"/>
                  <a:sym typeface="Fira Sans"/>
                </a:rPr>
                <a:t>5</a:t>
              </a:r>
            </a:p>
          </p:txBody>
        </p:sp>
      </p:grpSp>
      <p:sp>
        <p:nvSpPr>
          <p:cNvPr id="7" name="TextBox 6">
            <a:extLst>
              <a:ext uri="{FF2B5EF4-FFF2-40B4-BE49-F238E27FC236}">
                <a16:creationId xmlns:a16="http://schemas.microsoft.com/office/drawing/2014/main" id="{4046BA96-68AD-3248-0E67-18635E99455D}"/>
              </a:ext>
            </a:extLst>
          </p:cNvPr>
          <p:cNvSpPr txBox="1"/>
          <p:nvPr/>
        </p:nvSpPr>
        <p:spPr>
          <a:xfrm>
            <a:off x="4572000" y="5333109"/>
            <a:ext cx="3485602" cy="969496"/>
          </a:xfrm>
          <a:prstGeom prst="rect">
            <a:avLst/>
          </a:prstGeom>
          <a:noFill/>
        </p:spPr>
        <p:txBody>
          <a:bodyPr wrap="square" rtlCol="0">
            <a:spAutoFit/>
          </a:bodyPr>
          <a:lstStyle/>
          <a:p>
            <a:r>
              <a:rPr lang="fr-CA" sz="1900" dirty="0">
                <a:solidFill>
                  <a:schemeClr val="accent3"/>
                </a:solidFill>
                <a:latin typeface="Myriad Pro Light" panose="020B0403030403020204" pitchFamily="34" charset="0"/>
                <a:cs typeface="Malayalam MN" pitchFamily="2" charset="0"/>
              </a:rPr>
              <a:t>Corrigez les déséquilibres de pouvoir de sorte que tous soient traités avec respect.</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407925" y="576147"/>
            <a:ext cx="3449596" cy="3449596"/>
          </a:xfrm>
          <a:prstGeom prst="rect">
            <a:avLst/>
          </a:prstGeom>
        </p:spPr>
      </p:pic>
    </p:spTree>
    <p:custDataLst>
      <p:tags r:id="rId1"/>
    </p:custDataLst>
    <p:extLst>
      <p:ext uri="{BB962C8B-B14F-4D97-AF65-F5344CB8AC3E}">
        <p14:creationId xmlns:p14="http://schemas.microsoft.com/office/powerpoint/2010/main" val="40761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19" grpId="0"/>
      <p:bldP spid="28" grpId="0"/>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138212" y="246184"/>
            <a:ext cx="8867576" cy="205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Merci aux partenaires et collaborateurs!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fr-FR" sz="2400" dirty="0">
                <a:solidFill>
                  <a:srgbClr val="006699"/>
                </a:solidFill>
                <a:effectLst/>
                <a:latin typeface="+mj-lt"/>
                <a:ea typeface="+mj-ea"/>
                <a:cs typeface="+mj-cs"/>
              </a:rPr>
              <a:t>Contribution financière de Ministère de l’Éducation de L’Ontario</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809470" y="344190"/>
            <a:ext cx="7839970" cy="830997"/>
          </a:xfrm>
          <a:prstGeom prst="rect">
            <a:avLst/>
          </a:prstGeom>
          <a:noFill/>
        </p:spPr>
        <p:txBody>
          <a:bodyPr wrap="square" rtlCol="0">
            <a:spAutoFit/>
          </a:bodyPr>
          <a:lstStyle/>
          <a:p>
            <a:pPr algn="ctr"/>
            <a:r>
              <a:rPr lang="fr-CA" sz="4800" b="1" dirty="0">
                <a:solidFill>
                  <a:srgbClr val="0895CE"/>
                </a:solidFill>
                <a:latin typeface="Myriad Pro Light" panose="020B0403030403020204" pitchFamily="34" charset="0"/>
                <a:cs typeface="Malayalam MN" pitchFamily="2" charset="0"/>
              </a:rPr>
              <a:t>Qu’est-ce que l'intimidation?</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489241" y="4278249"/>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364151" cy="1200329"/>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Agressivité répétée dans le but de blesser intentionnellement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32397"/>
            <a:ext cx="3703272"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Déséquilibre de pouvoir</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fr-CA" sz="2400" dirty="0">
                <a:solidFill>
                  <a:schemeClr val="accent3"/>
                </a:solidFill>
                <a:latin typeface="Myriad Pro Light" panose="020B0403030403020204" pitchFamily="34" charset="0"/>
                <a:cs typeface="Malayalam MN" pitchFamily="2" charset="0"/>
              </a:rPr>
              <a:t>Relation destructive</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hape 98">
            <a:extLst>
              <a:ext uri="{FF2B5EF4-FFF2-40B4-BE49-F238E27FC236}">
                <a16:creationId xmlns:a16="http://schemas.microsoft.com/office/drawing/2014/main" id="{52D27D61-9F40-B45C-C45B-571ED175DB8F}"/>
              </a:ext>
            </a:extLst>
          </p:cNvPr>
          <p:cNvSpPr txBox="1">
            <a:spLocks/>
          </p:cNvSpPr>
          <p:nvPr/>
        </p:nvSpPr>
        <p:spPr bwMode="auto">
          <a:xfrm>
            <a:off x="3218208" y="1038883"/>
            <a:ext cx="2707579"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3000" b="1" dirty="0">
                <a:solidFill>
                  <a:srgbClr val="DD4851"/>
                </a:solidFill>
                <a:latin typeface="Myriad Pro Light" panose="020B0403030403020204" pitchFamily="34" charset="0"/>
                <a:ea typeface="Signika"/>
                <a:cs typeface="Malayalam MN" pitchFamily="2" charset="0"/>
                <a:sym typeface="Signika"/>
              </a:rPr>
              <a:t>À quoi</a:t>
            </a:r>
          </a:p>
          <a:p>
            <a:pPr>
              <a:buClr>
                <a:schemeClr val="dk1"/>
              </a:buClr>
              <a:buSzPts val="1100"/>
            </a:pPr>
            <a:r>
              <a:rPr lang="fr-CA" sz="3000" b="1" dirty="0">
                <a:solidFill>
                  <a:srgbClr val="DD4851"/>
                </a:solidFill>
                <a:latin typeface="Myriad Pro Light" panose="020B0403030403020204" pitchFamily="34" charset="0"/>
                <a:cs typeface="Malayalam MN" pitchFamily="2" charset="0"/>
                <a:sym typeface="Signika"/>
              </a:rPr>
              <a:t>ressemble l’intimidation?</a:t>
            </a:r>
          </a:p>
          <a:p>
            <a:pPr>
              <a:buClr>
                <a:schemeClr val="dk1"/>
              </a:buClr>
              <a:buSzPts val="1100"/>
            </a:pPr>
            <a:endParaRPr lang="en-CA" sz="3000" kern="0" dirty="0">
              <a:solidFill>
                <a:srgbClr val="DD4851"/>
              </a:solidFill>
              <a:latin typeface="Myriad Pro Light" panose="020B0403030403020204" pitchFamily="34" charset="0"/>
              <a:cs typeface="Malayalam MN" pitchFamily="2" charset="0"/>
            </a:endParaRPr>
          </a:p>
        </p:txBody>
      </p:sp>
      <p:pic>
        <p:nvPicPr>
          <p:cNvPr id="22" name="Picture 21">
            <a:extLst>
              <a:ext uri="{FF2B5EF4-FFF2-40B4-BE49-F238E27FC236}">
                <a16:creationId xmlns:a16="http://schemas.microsoft.com/office/drawing/2014/main" id="{ADC7F343-BD76-0F56-63C6-7AE6957EC2E1}"/>
              </a:ext>
            </a:extLst>
          </p:cNvPr>
          <p:cNvPicPr>
            <a:picLocks noChangeAspect="1"/>
          </p:cNvPicPr>
          <p:nvPr/>
        </p:nvPicPr>
        <p:blipFill>
          <a:blip r:embed="rId4"/>
          <a:stretch>
            <a:fillRect/>
          </a:stretch>
        </p:blipFill>
        <p:spPr>
          <a:xfrm rot="2702480">
            <a:off x="1868216" y="362577"/>
            <a:ext cx="5407565" cy="5407565"/>
          </a:xfrm>
          <a:prstGeom prst="rect">
            <a:avLst/>
          </a:prstGeom>
        </p:spPr>
      </p:pic>
      <p:pic>
        <p:nvPicPr>
          <p:cNvPr id="3" name="Picture 2" descr="Logo, company name&#10;&#10;Description automatically generated">
            <a:extLst>
              <a:ext uri="{FF2B5EF4-FFF2-40B4-BE49-F238E27FC236}">
                <a16:creationId xmlns:a16="http://schemas.microsoft.com/office/drawing/2014/main" id="{0D9FDB23-5555-FAE7-284C-2A3B7B415851}"/>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24" name="Picture 23">
            <a:extLst>
              <a:ext uri="{FF2B5EF4-FFF2-40B4-BE49-F238E27FC236}">
                <a16:creationId xmlns:a16="http://schemas.microsoft.com/office/drawing/2014/main" id="{2FE07258-4665-C1B1-C165-6B346CFAF8DC}"/>
              </a:ext>
            </a:extLst>
          </p:cNvPr>
          <p:cNvPicPr>
            <a:picLocks noChangeAspect="1"/>
          </p:cNvPicPr>
          <p:nvPr/>
        </p:nvPicPr>
        <p:blipFill>
          <a:blip r:embed="rId6"/>
          <a:stretch>
            <a:fillRect/>
          </a:stretch>
        </p:blipFill>
        <p:spPr>
          <a:xfrm>
            <a:off x="597784" y="387875"/>
            <a:ext cx="1941844" cy="1941844"/>
          </a:xfrm>
          <a:prstGeom prst="rect">
            <a:avLst/>
          </a:prstGeom>
        </p:spPr>
      </p:pic>
      <p:pic>
        <p:nvPicPr>
          <p:cNvPr id="25" name="Picture 24">
            <a:extLst>
              <a:ext uri="{FF2B5EF4-FFF2-40B4-BE49-F238E27FC236}">
                <a16:creationId xmlns:a16="http://schemas.microsoft.com/office/drawing/2014/main" id="{2FC4FD5B-5AF9-BF42-D3AC-68AE7F2C345A}"/>
              </a:ext>
            </a:extLst>
          </p:cNvPr>
          <p:cNvPicPr>
            <a:picLocks noChangeAspect="1"/>
          </p:cNvPicPr>
          <p:nvPr/>
        </p:nvPicPr>
        <p:blipFill>
          <a:blip r:embed="rId7"/>
          <a:stretch>
            <a:fillRect/>
          </a:stretch>
        </p:blipFill>
        <p:spPr>
          <a:xfrm>
            <a:off x="285999" y="3506513"/>
            <a:ext cx="2456437" cy="2456437"/>
          </a:xfrm>
          <a:prstGeom prst="rect">
            <a:avLst/>
          </a:prstGeom>
        </p:spPr>
      </p:pic>
      <p:pic>
        <p:nvPicPr>
          <p:cNvPr id="27" name="Picture 26">
            <a:extLst>
              <a:ext uri="{FF2B5EF4-FFF2-40B4-BE49-F238E27FC236}">
                <a16:creationId xmlns:a16="http://schemas.microsoft.com/office/drawing/2014/main" id="{E302738C-8197-C348-FE29-CEE06BEC90F0}"/>
              </a:ext>
            </a:extLst>
          </p:cNvPr>
          <p:cNvPicPr>
            <a:picLocks noChangeAspect="1"/>
          </p:cNvPicPr>
          <p:nvPr/>
        </p:nvPicPr>
        <p:blipFill>
          <a:blip r:embed="rId8"/>
          <a:stretch>
            <a:fillRect/>
          </a:stretch>
        </p:blipFill>
        <p:spPr>
          <a:xfrm>
            <a:off x="6401566" y="3909806"/>
            <a:ext cx="2172445" cy="2172445"/>
          </a:xfrm>
          <a:prstGeom prst="rect">
            <a:avLst/>
          </a:prstGeom>
        </p:spPr>
      </p:pic>
      <p:pic>
        <p:nvPicPr>
          <p:cNvPr id="31" name="Picture 30">
            <a:extLst>
              <a:ext uri="{FF2B5EF4-FFF2-40B4-BE49-F238E27FC236}">
                <a16:creationId xmlns:a16="http://schemas.microsoft.com/office/drawing/2014/main" id="{28C5B724-66C1-AACC-5E3E-722850D5E39A}"/>
              </a:ext>
            </a:extLst>
          </p:cNvPr>
          <p:cNvPicPr>
            <a:picLocks noChangeAspect="1"/>
          </p:cNvPicPr>
          <p:nvPr/>
        </p:nvPicPr>
        <p:blipFill>
          <a:blip r:embed="rId9"/>
          <a:stretch>
            <a:fillRect/>
          </a:stretch>
        </p:blipFill>
        <p:spPr>
          <a:xfrm>
            <a:off x="6454708" y="-179582"/>
            <a:ext cx="2707580" cy="2707580"/>
          </a:xfrm>
          <a:prstGeom prst="rect">
            <a:avLst/>
          </a:prstGeom>
        </p:spPr>
      </p:pic>
    </p:spTree>
    <p:custDataLst>
      <p:tags r:id="rId1"/>
    </p:custDataLst>
    <p:extLst>
      <p:ext uri="{BB962C8B-B14F-4D97-AF65-F5344CB8AC3E}">
        <p14:creationId xmlns:p14="http://schemas.microsoft.com/office/powerpoint/2010/main" val="30494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62983" y="331543"/>
            <a:ext cx="7348735" cy="492443"/>
          </a:xfrm>
          <a:prstGeom prst="rect">
            <a:avLst/>
          </a:prstGeom>
          <a:noFill/>
        </p:spPr>
        <p:txBody>
          <a:bodyPr wrap="square" rtlCol="0">
            <a:spAutoFit/>
          </a:bodyPr>
          <a:lstStyle/>
          <a:p>
            <a:r>
              <a:rPr lang="fr-CA" sz="2600" b="1" dirty="0">
                <a:solidFill>
                  <a:schemeClr val="accent3"/>
                </a:solidFill>
                <a:latin typeface="Myriad Pro Light" panose="020B0403030403020204" pitchFamily="34" charset="0"/>
                <a:cs typeface="Malayalam MN" pitchFamily="2" charset="0"/>
              </a:rPr>
              <a:t>Impacts sur les jeunes qui se font intimider</a:t>
            </a:r>
          </a:p>
        </p:txBody>
      </p:sp>
      <p:sp>
        <p:nvSpPr>
          <p:cNvPr id="30" name="TextBox 29">
            <a:extLst>
              <a:ext uri="{FF2B5EF4-FFF2-40B4-BE49-F238E27FC236}">
                <a16:creationId xmlns:a16="http://schemas.microsoft.com/office/drawing/2014/main" id="{01B57FB0-B117-75D4-A4CC-97114A044C22}"/>
              </a:ext>
            </a:extLst>
          </p:cNvPr>
          <p:cNvSpPr txBox="1"/>
          <p:nvPr/>
        </p:nvSpPr>
        <p:spPr>
          <a:xfrm>
            <a:off x="1874426" y="2829722"/>
            <a:ext cx="2009777" cy="830997"/>
          </a:xfrm>
          <a:prstGeom prst="rect">
            <a:avLst/>
          </a:prstGeom>
          <a:noFill/>
        </p:spPr>
        <p:txBody>
          <a:bodyPr wrap="square" rtlCol="0">
            <a:spAutoFit/>
          </a:bodyPr>
          <a:lstStyle/>
          <a:p>
            <a:pPr algn="ctr"/>
            <a:r>
              <a:rPr lang="fr-CA" sz="2400" dirty="0">
                <a:latin typeface="Myriad Pro Light" panose="020B0403030403020204" pitchFamily="34" charset="0"/>
              </a:rPr>
              <a:t>Défis de santé  </a:t>
            </a:r>
          </a:p>
          <a:p>
            <a:pPr algn="ctr"/>
            <a:r>
              <a:rPr lang="fr-CA" sz="2400" dirty="0">
                <a:latin typeface="Myriad Pro Light" panose="020B0403030403020204" pitchFamily="34" charset="0"/>
              </a:rPr>
              <a:t>mentale</a:t>
            </a:r>
          </a:p>
        </p:txBody>
      </p:sp>
      <p:sp>
        <p:nvSpPr>
          <p:cNvPr id="33" name="TextBox 32">
            <a:extLst>
              <a:ext uri="{FF2B5EF4-FFF2-40B4-BE49-F238E27FC236}">
                <a16:creationId xmlns:a16="http://schemas.microsoft.com/office/drawing/2014/main" id="{74FC3723-737C-BE68-CB3D-DA4F1C3548D7}"/>
              </a:ext>
            </a:extLst>
          </p:cNvPr>
          <p:cNvSpPr txBox="1"/>
          <p:nvPr/>
        </p:nvSpPr>
        <p:spPr>
          <a:xfrm>
            <a:off x="5253445" y="2675688"/>
            <a:ext cx="2009777" cy="830997"/>
          </a:xfrm>
          <a:prstGeom prst="rect">
            <a:avLst/>
          </a:prstGeom>
          <a:noFill/>
        </p:spPr>
        <p:txBody>
          <a:bodyPr wrap="square" rtlCol="0">
            <a:spAutoFit/>
          </a:bodyPr>
          <a:lstStyle/>
          <a:p>
            <a:pPr algn="ctr"/>
            <a:r>
              <a:rPr lang="fr-CA" sz="2400" dirty="0">
                <a:latin typeface="Myriad Pro Light" panose="020B0403030403020204" pitchFamily="34" charset="0"/>
              </a:rPr>
              <a:t>Défis </a:t>
            </a:r>
          </a:p>
          <a:p>
            <a:pPr algn="ctr"/>
            <a:r>
              <a:rPr lang="fr-CA" sz="2400" dirty="0">
                <a:latin typeface="Myriad Pro Light" panose="020B0403030403020204" pitchFamily="34" charset="0"/>
              </a:rPr>
              <a:t>physiques</a:t>
            </a:r>
          </a:p>
        </p:txBody>
      </p:sp>
      <p:sp>
        <p:nvSpPr>
          <p:cNvPr id="34" name="TextBox 33">
            <a:extLst>
              <a:ext uri="{FF2B5EF4-FFF2-40B4-BE49-F238E27FC236}">
                <a16:creationId xmlns:a16="http://schemas.microsoft.com/office/drawing/2014/main" id="{E46949E3-512F-7AE8-2746-1CC0E7330495}"/>
              </a:ext>
            </a:extLst>
          </p:cNvPr>
          <p:cNvSpPr txBox="1"/>
          <p:nvPr/>
        </p:nvSpPr>
        <p:spPr>
          <a:xfrm>
            <a:off x="1870017" y="5325030"/>
            <a:ext cx="2009777" cy="830997"/>
          </a:xfrm>
          <a:prstGeom prst="rect">
            <a:avLst/>
          </a:prstGeom>
          <a:noFill/>
        </p:spPr>
        <p:txBody>
          <a:bodyPr wrap="square" rtlCol="0">
            <a:spAutoFit/>
          </a:bodyPr>
          <a:lstStyle/>
          <a:p>
            <a:pPr algn="ctr"/>
            <a:r>
              <a:rPr lang="fr-CA" sz="2400" dirty="0">
                <a:latin typeface="Myriad Pro Light" panose="020B0403030403020204" pitchFamily="34" charset="0"/>
              </a:rPr>
              <a:t>Défis </a:t>
            </a:r>
          </a:p>
          <a:p>
            <a:pPr algn="ctr"/>
            <a:r>
              <a:rPr lang="fr-CA" sz="2400" dirty="0">
                <a:latin typeface="Myriad Pro Light" panose="020B0403030403020204" pitchFamily="34" charset="0"/>
              </a:rPr>
              <a:t>scolaires</a:t>
            </a:r>
          </a:p>
        </p:txBody>
      </p:sp>
      <p:sp>
        <p:nvSpPr>
          <p:cNvPr id="35" name="TextBox 34">
            <a:extLst>
              <a:ext uri="{FF2B5EF4-FFF2-40B4-BE49-F238E27FC236}">
                <a16:creationId xmlns:a16="http://schemas.microsoft.com/office/drawing/2014/main" id="{970E0AFE-0DDB-C368-3005-D9D6B01274E7}"/>
              </a:ext>
            </a:extLst>
          </p:cNvPr>
          <p:cNvSpPr txBox="1"/>
          <p:nvPr/>
        </p:nvSpPr>
        <p:spPr>
          <a:xfrm>
            <a:off x="5290021" y="5284756"/>
            <a:ext cx="2009777" cy="830997"/>
          </a:xfrm>
          <a:prstGeom prst="rect">
            <a:avLst/>
          </a:prstGeom>
          <a:noFill/>
        </p:spPr>
        <p:txBody>
          <a:bodyPr wrap="square" rtlCol="0">
            <a:spAutoFit/>
          </a:bodyPr>
          <a:lstStyle/>
          <a:p>
            <a:pPr algn="ctr"/>
            <a:r>
              <a:rPr lang="fr-CA" sz="2400" dirty="0">
                <a:latin typeface="Myriad Pro Light" panose="020B0403030403020204" pitchFamily="34" charset="0"/>
              </a:rPr>
              <a:t>Défis</a:t>
            </a:r>
          </a:p>
          <a:p>
            <a:pPr algn="ctr"/>
            <a:r>
              <a:rPr lang="fr-CA" sz="2400" dirty="0">
                <a:latin typeface="Myriad Pro Light" panose="020B0403030403020204" pitchFamily="34" charset="0"/>
              </a:rPr>
              <a:t>sociaux</a:t>
            </a:r>
          </a:p>
        </p:txBody>
      </p:sp>
      <p:pic>
        <p:nvPicPr>
          <p:cNvPr id="2" name="Picture 1" descr="Logo, company name&#10;&#10;Description automatically generated">
            <a:extLst>
              <a:ext uri="{FF2B5EF4-FFF2-40B4-BE49-F238E27FC236}">
                <a16:creationId xmlns:a16="http://schemas.microsoft.com/office/drawing/2014/main" id="{28244A27-50C7-1771-60BA-C8AD03ED1B76}"/>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11" name="Picture 10">
            <a:extLst>
              <a:ext uri="{FF2B5EF4-FFF2-40B4-BE49-F238E27FC236}">
                <a16:creationId xmlns:a16="http://schemas.microsoft.com/office/drawing/2014/main" id="{CA3DE58D-ABA3-CCF7-3F22-6D8D0D83B2FE}"/>
              </a:ext>
            </a:extLst>
          </p:cNvPr>
          <p:cNvPicPr>
            <a:picLocks noChangeAspect="1"/>
          </p:cNvPicPr>
          <p:nvPr/>
        </p:nvPicPr>
        <p:blipFill>
          <a:blip r:embed="rId5"/>
          <a:stretch>
            <a:fillRect/>
          </a:stretch>
        </p:blipFill>
        <p:spPr>
          <a:xfrm>
            <a:off x="5611722" y="1257743"/>
            <a:ext cx="1402949" cy="1402949"/>
          </a:xfrm>
          <a:prstGeom prst="rect">
            <a:avLst/>
          </a:prstGeom>
        </p:spPr>
      </p:pic>
      <p:pic>
        <p:nvPicPr>
          <p:cNvPr id="12" name="Picture 11">
            <a:extLst>
              <a:ext uri="{FF2B5EF4-FFF2-40B4-BE49-F238E27FC236}">
                <a16:creationId xmlns:a16="http://schemas.microsoft.com/office/drawing/2014/main" id="{35C86029-E967-791A-8EC7-62218AC0B416}"/>
              </a:ext>
            </a:extLst>
          </p:cNvPr>
          <p:cNvPicPr>
            <a:picLocks noChangeAspect="1"/>
          </p:cNvPicPr>
          <p:nvPr/>
        </p:nvPicPr>
        <p:blipFill>
          <a:blip r:embed="rId6"/>
          <a:stretch>
            <a:fillRect/>
          </a:stretch>
        </p:blipFill>
        <p:spPr>
          <a:xfrm>
            <a:off x="2009410" y="1040165"/>
            <a:ext cx="1810512" cy="1810512"/>
          </a:xfrm>
          <a:prstGeom prst="rect">
            <a:avLst/>
          </a:prstGeom>
        </p:spPr>
      </p:pic>
      <p:pic>
        <p:nvPicPr>
          <p:cNvPr id="14" name="Picture 13">
            <a:extLst>
              <a:ext uri="{FF2B5EF4-FFF2-40B4-BE49-F238E27FC236}">
                <a16:creationId xmlns:a16="http://schemas.microsoft.com/office/drawing/2014/main" id="{F92AE833-CB14-C341-949C-114A7338DCDE}"/>
              </a:ext>
            </a:extLst>
          </p:cNvPr>
          <p:cNvPicPr>
            <a:picLocks noChangeAspect="1"/>
          </p:cNvPicPr>
          <p:nvPr/>
        </p:nvPicPr>
        <p:blipFill>
          <a:blip r:embed="rId7"/>
          <a:stretch>
            <a:fillRect/>
          </a:stretch>
        </p:blipFill>
        <p:spPr>
          <a:xfrm>
            <a:off x="5454460" y="3662420"/>
            <a:ext cx="1644322" cy="1644322"/>
          </a:xfrm>
          <a:prstGeom prst="rect">
            <a:avLst/>
          </a:prstGeom>
        </p:spPr>
      </p:pic>
      <p:pic>
        <p:nvPicPr>
          <p:cNvPr id="16" name="Picture 15">
            <a:extLst>
              <a:ext uri="{FF2B5EF4-FFF2-40B4-BE49-F238E27FC236}">
                <a16:creationId xmlns:a16="http://schemas.microsoft.com/office/drawing/2014/main" id="{F74F8A4E-4EE3-BB5C-D922-3916BF2E2110}"/>
              </a:ext>
            </a:extLst>
          </p:cNvPr>
          <p:cNvPicPr>
            <a:picLocks noChangeAspect="1"/>
          </p:cNvPicPr>
          <p:nvPr/>
        </p:nvPicPr>
        <p:blipFill>
          <a:blip r:embed="rId8"/>
          <a:stretch>
            <a:fillRect/>
          </a:stretch>
        </p:blipFill>
        <p:spPr>
          <a:xfrm>
            <a:off x="2038865" y="3659650"/>
            <a:ext cx="1644322" cy="1644322"/>
          </a:xfrm>
          <a:prstGeom prst="rect">
            <a:avLst/>
          </a:prstGeom>
        </p:spPr>
      </p:pic>
    </p:spTree>
    <p:custDataLst>
      <p:tags r:id="rId1"/>
    </p:custDataLst>
    <p:extLst>
      <p:ext uri="{BB962C8B-B14F-4D97-AF65-F5344CB8AC3E}">
        <p14:creationId xmlns:p14="http://schemas.microsoft.com/office/powerpoint/2010/main" val="409457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43075" y="360512"/>
            <a:ext cx="7348735" cy="492443"/>
          </a:xfrm>
          <a:prstGeom prst="rect">
            <a:avLst/>
          </a:prstGeom>
          <a:noFill/>
        </p:spPr>
        <p:txBody>
          <a:bodyPr wrap="square" rtlCol="0">
            <a:spAutoFit/>
          </a:bodyPr>
          <a:lstStyle/>
          <a:p>
            <a:r>
              <a:rPr lang="fr-CA" sz="2600" b="1" dirty="0">
                <a:solidFill>
                  <a:schemeClr val="accent3"/>
                </a:solidFill>
                <a:latin typeface="Myriad Pro Light" panose="020B0403030403020204" pitchFamily="34" charset="0"/>
                <a:cs typeface="Malayalam MN" pitchFamily="2" charset="0"/>
              </a:rPr>
              <a:t>Impacts sur les jeunes qui se font intimider</a:t>
            </a:r>
          </a:p>
        </p:txBody>
      </p:sp>
      <p:sp>
        <p:nvSpPr>
          <p:cNvPr id="39" name="TextBox 38">
            <a:extLst>
              <a:ext uri="{FF2B5EF4-FFF2-40B4-BE49-F238E27FC236}">
                <a16:creationId xmlns:a16="http://schemas.microsoft.com/office/drawing/2014/main" id="{3461F5E0-1D4E-5570-12E0-CA1B4865E076}"/>
              </a:ext>
            </a:extLst>
          </p:cNvPr>
          <p:cNvSpPr txBox="1"/>
          <p:nvPr/>
        </p:nvSpPr>
        <p:spPr>
          <a:xfrm>
            <a:off x="1725557" y="4383735"/>
            <a:ext cx="2216254" cy="1200329"/>
          </a:xfrm>
          <a:prstGeom prst="rect">
            <a:avLst/>
          </a:prstGeom>
          <a:noFill/>
        </p:spPr>
        <p:txBody>
          <a:bodyPr wrap="square" rtlCol="0">
            <a:spAutoFit/>
          </a:bodyPr>
          <a:lstStyle/>
          <a:p>
            <a:pPr algn="ctr"/>
            <a:r>
              <a:rPr lang="fr-CA" sz="2400" dirty="0">
                <a:latin typeface="Myriad Pro Light" panose="020B0403030403020204" pitchFamily="34" charset="0"/>
              </a:rPr>
              <a:t>Violence dans les fréquentations</a:t>
            </a:r>
          </a:p>
        </p:txBody>
      </p:sp>
      <p:sp>
        <p:nvSpPr>
          <p:cNvPr id="40" name="TextBox 39">
            <a:extLst>
              <a:ext uri="{FF2B5EF4-FFF2-40B4-BE49-F238E27FC236}">
                <a16:creationId xmlns:a16="http://schemas.microsoft.com/office/drawing/2014/main" id="{6F937C34-47D6-0DF6-C6FB-008E52B2FAAE}"/>
              </a:ext>
            </a:extLst>
          </p:cNvPr>
          <p:cNvSpPr txBox="1"/>
          <p:nvPr/>
        </p:nvSpPr>
        <p:spPr>
          <a:xfrm>
            <a:off x="5202189" y="4568402"/>
            <a:ext cx="2009777" cy="830997"/>
          </a:xfrm>
          <a:prstGeom prst="rect">
            <a:avLst/>
          </a:prstGeom>
          <a:noFill/>
        </p:spPr>
        <p:txBody>
          <a:bodyPr wrap="square" rtlCol="0">
            <a:spAutoFit/>
          </a:bodyPr>
          <a:lstStyle/>
          <a:p>
            <a:pPr algn="ctr"/>
            <a:r>
              <a:rPr lang="fr-CA" sz="2400" dirty="0">
                <a:latin typeface="Myriad Pro Light" panose="020B0403030403020204" pitchFamily="34" charset="0"/>
              </a:rPr>
              <a:t>Harcèlement sexuel</a:t>
            </a:r>
          </a:p>
        </p:txBody>
      </p:sp>
      <p:pic>
        <p:nvPicPr>
          <p:cNvPr id="2" name="Picture 1" descr="Logo, company name&#10;&#10;Description automatically generated">
            <a:extLst>
              <a:ext uri="{FF2B5EF4-FFF2-40B4-BE49-F238E27FC236}">
                <a16:creationId xmlns:a16="http://schemas.microsoft.com/office/drawing/2014/main" id="{0719202C-95D2-6233-BC27-86ED2601664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A11A55F0-6092-9620-A141-D49FE5E6EA6A}"/>
              </a:ext>
            </a:extLst>
          </p:cNvPr>
          <p:cNvPicPr>
            <a:picLocks noChangeAspect="1"/>
          </p:cNvPicPr>
          <p:nvPr/>
        </p:nvPicPr>
        <p:blipFill>
          <a:blip r:embed="rId5"/>
          <a:stretch>
            <a:fillRect/>
          </a:stretch>
        </p:blipFill>
        <p:spPr>
          <a:xfrm>
            <a:off x="1345879" y="1632055"/>
            <a:ext cx="2975611" cy="2975611"/>
          </a:xfrm>
          <a:prstGeom prst="rect">
            <a:avLst/>
          </a:prstGeom>
        </p:spPr>
      </p:pic>
      <p:pic>
        <p:nvPicPr>
          <p:cNvPr id="8" name="Picture 7">
            <a:extLst>
              <a:ext uri="{FF2B5EF4-FFF2-40B4-BE49-F238E27FC236}">
                <a16:creationId xmlns:a16="http://schemas.microsoft.com/office/drawing/2014/main" id="{A4975077-1232-0750-25B1-4BB82914FACE}"/>
              </a:ext>
            </a:extLst>
          </p:cNvPr>
          <p:cNvPicPr>
            <a:picLocks noChangeAspect="1"/>
          </p:cNvPicPr>
          <p:nvPr/>
        </p:nvPicPr>
        <p:blipFill>
          <a:blip r:embed="rId6"/>
          <a:stretch>
            <a:fillRect/>
          </a:stretch>
        </p:blipFill>
        <p:spPr>
          <a:xfrm>
            <a:off x="5273059" y="2328454"/>
            <a:ext cx="1868035" cy="1868035"/>
          </a:xfrm>
          <a:prstGeom prst="rect">
            <a:avLst/>
          </a:prstGeom>
        </p:spPr>
      </p:pic>
    </p:spTree>
    <p:custDataLst>
      <p:tags r:id="rId1"/>
    </p:custDataLst>
    <p:extLst>
      <p:ext uri="{BB962C8B-B14F-4D97-AF65-F5344CB8AC3E}">
        <p14:creationId xmlns:p14="http://schemas.microsoft.com/office/powerpoint/2010/main" val="38527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87212F-C783-55F7-AF87-05CB06E41F73}"/>
              </a:ext>
            </a:extLst>
          </p:cNvPr>
          <p:cNvSpPr txBox="1"/>
          <p:nvPr/>
        </p:nvSpPr>
        <p:spPr>
          <a:xfrm>
            <a:off x="6223872" y="613914"/>
            <a:ext cx="2805688" cy="738664"/>
          </a:xfrm>
          <a:prstGeom prst="rect">
            <a:avLst/>
          </a:prstGeom>
          <a:noFill/>
        </p:spPr>
        <p:txBody>
          <a:bodyPr wrap="square">
            <a:spAutoFit/>
          </a:bodyPr>
          <a:lstStyle/>
          <a:p>
            <a:r>
              <a:rPr lang="fr-CA" sz="2100" dirty="0">
                <a:solidFill>
                  <a:schemeClr val="accent4"/>
                </a:solidFill>
                <a:latin typeface="Myriad Pro Light" panose="020B0403030403020204" pitchFamily="34" charset="0"/>
                <a:cs typeface="Malayalam MN" pitchFamily="2" charset="0"/>
              </a:rPr>
              <a:t>Plus grande tendance à abuser des drogues.</a:t>
            </a:r>
          </a:p>
        </p:txBody>
      </p:sp>
      <p:sp>
        <p:nvSpPr>
          <p:cNvPr id="7" name="TextBox 6">
            <a:extLst>
              <a:ext uri="{FF2B5EF4-FFF2-40B4-BE49-F238E27FC236}">
                <a16:creationId xmlns:a16="http://schemas.microsoft.com/office/drawing/2014/main" id="{AE75E003-738C-C456-FFCC-86A0A8EA289A}"/>
              </a:ext>
            </a:extLst>
          </p:cNvPr>
          <p:cNvSpPr txBox="1"/>
          <p:nvPr/>
        </p:nvSpPr>
        <p:spPr>
          <a:xfrm>
            <a:off x="6223872" y="1688188"/>
            <a:ext cx="2695909" cy="738664"/>
          </a:xfrm>
          <a:prstGeom prst="rect">
            <a:avLst/>
          </a:prstGeom>
          <a:noFill/>
        </p:spPr>
        <p:txBody>
          <a:bodyPr wrap="square">
            <a:spAutoFit/>
          </a:bodyPr>
          <a:lstStyle/>
          <a:p>
            <a:r>
              <a:rPr lang="fr-CA" sz="2100" dirty="0">
                <a:solidFill>
                  <a:schemeClr val="accent4"/>
                </a:solidFill>
                <a:latin typeface="Myriad Pro Light" panose="020B0403030403020204" pitchFamily="34" charset="0"/>
                <a:cs typeface="Malayalam MN" pitchFamily="2" charset="0"/>
              </a:rPr>
              <a:t>Font plus souvent l’école buissonnière.</a:t>
            </a:r>
          </a:p>
        </p:txBody>
      </p:sp>
      <p:sp>
        <p:nvSpPr>
          <p:cNvPr id="8" name="Google Shape;8026;p60">
            <a:extLst>
              <a:ext uri="{FF2B5EF4-FFF2-40B4-BE49-F238E27FC236}">
                <a16:creationId xmlns:a16="http://schemas.microsoft.com/office/drawing/2014/main" id="{9973AAA7-C72F-2C17-417C-40BDEDEED851}"/>
              </a:ext>
            </a:extLst>
          </p:cNvPr>
          <p:cNvSpPr/>
          <p:nvPr/>
        </p:nvSpPr>
        <p:spPr>
          <a:xfrm>
            <a:off x="5035215" y="213520"/>
            <a:ext cx="3980198" cy="2949336"/>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140;p91">
            <a:extLst>
              <a:ext uri="{FF2B5EF4-FFF2-40B4-BE49-F238E27FC236}">
                <a16:creationId xmlns:a16="http://schemas.microsoft.com/office/drawing/2014/main" id="{47C6D432-853B-57B6-7918-C4FA5747D055}"/>
              </a:ext>
            </a:extLst>
          </p:cNvPr>
          <p:cNvGrpSpPr/>
          <p:nvPr/>
        </p:nvGrpSpPr>
        <p:grpSpPr>
          <a:xfrm>
            <a:off x="5374268" y="613914"/>
            <a:ext cx="577641" cy="639668"/>
            <a:chOff x="-24694925" y="3518700"/>
            <a:chExt cx="242625" cy="296175"/>
          </a:xfrm>
          <a:solidFill>
            <a:srgbClr val="006BB9"/>
          </a:solidFill>
        </p:grpSpPr>
        <p:sp>
          <p:nvSpPr>
            <p:cNvPr id="10" name="Google Shape;6141;p91">
              <a:extLst>
                <a:ext uri="{FF2B5EF4-FFF2-40B4-BE49-F238E27FC236}">
                  <a16:creationId xmlns:a16="http://schemas.microsoft.com/office/drawing/2014/main" id="{12109946-A879-0C76-B6A3-827C56518FA8}"/>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42;p91">
              <a:extLst>
                <a:ext uri="{FF2B5EF4-FFF2-40B4-BE49-F238E27FC236}">
                  <a16:creationId xmlns:a16="http://schemas.microsoft.com/office/drawing/2014/main" id="{5BE858C3-9EDD-3C22-B190-D950A0A6864D}"/>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43;p91">
              <a:extLst>
                <a:ext uri="{FF2B5EF4-FFF2-40B4-BE49-F238E27FC236}">
                  <a16:creationId xmlns:a16="http://schemas.microsoft.com/office/drawing/2014/main" id="{CCF3BAEE-C47D-E8EC-3948-636C46D9DAB3}"/>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44;p91">
              <a:extLst>
                <a:ext uri="{FF2B5EF4-FFF2-40B4-BE49-F238E27FC236}">
                  <a16:creationId xmlns:a16="http://schemas.microsoft.com/office/drawing/2014/main" id="{D574BF67-12C7-5C7C-2CFC-D42882EAFC0A}"/>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362;p42">
            <a:extLst>
              <a:ext uri="{FF2B5EF4-FFF2-40B4-BE49-F238E27FC236}">
                <a16:creationId xmlns:a16="http://schemas.microsoft.com/office/drawing/2014/main" id="{0A40E778-3668-1B81-4F91-D01E66DDE2EE}"/>
              </a:ext>
            </a:extLst>
          </p:cNvPr>
          <p:cNvGrpSpPr/>
          <p:nvPr/>
        </p:nvGrpSpPr>
        <p:grpSpPr>
          <a:xfrm>
            <a:off x="5272641" y="1645952"/>
            <a:ext cx="776438" cy="669260"/>
            <a:chOff x="2623237" y="2431047"/>
            <a:chExt cx="355024" cy="332630"/>
          </a:xfrm>
          <a:solidFill>
            <a:srgbClr val="006BB9"/>
          </a:solidFill>
        </p:grpSpPr>
        <p:sp>
          <p:nvSpPr>
            <p:cNvPr id="15" name="Google Shape;363;p42">
              <a:extLst>
                <a:ext uri="{FF2B5EF4-FFF2-40B4-BE49-F238E27FC236}">
                  <a16:creationId xmlns:a16="http://schemas.microsoft.com/office/drawing/2014/main" id="{5C909040-D57A-FB93-A034-9F3A5317F705}"/>
                </a:ext>
              </a:extLst>
            </p:cNvPr>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4;p42">
              <a:extLst>
                <a:ext uri="{FF2B5EF4-FFF2-40B4-BE49-F238E27FC236}">
                  <a16:creationId xmlns:a16="http://schemas.microsoft.com/office/drawing/2014/main" id="{3A3AF130-EF79-8331-58CD-73EBF6A6E87A}"/>
                </a:ext>
              </a:extLst>
            </p:cNvPr>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5;p42">
              <a:extLst>
                <a:ext uri="{FF2B5EF4-FFF2-40B4-BE49-F238E27FC236}">
                  <a16:creationId xmlns:a16="http://schemas.microsoft.com/office/drawing/2014/main" id="{EA7BABE8-01E4-57B8-A5B8-94D385DFF514}"/>
                </a:ext>
              </a:extLst>
            </p:cNvPr>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6;p42">
              <a:extLst>
                <a:ext uri="{FF2B5EF4-FFF2-40B4-BE49-F238E27FC236}">
                  <a16:creationId xmlns:a16="http://schemas.microsoft.com/office/drawing/2014/main" id="{5EB31E9F-0DFE-9CA3-D4E7-FE27C5B81D71}"/>
                </a:ext>
              </a:extLst>
            </p:cNvPr>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rminator 18">
            <a:extLst>
              <a:ext uri="{FF2B5EF4-FFF2-40B4-BE49-F238E27FC236}">
                <a16:creationId xmlns:a16="http://schemas.microsoft.com/office/drawing/2014/main" id="{73CDAE9E-CC81-A839-FE26-686DF20AF13E}"/>
              </a:ext>
            </a:extLst>
          </p:cNvPr>
          <p:cNvSpPr/>
          <p:nvPr/>
        </p:nvSpPr>
        <p:spPr>
          <a:xfrm>
            <a:off x="452092" y="436582"/>
            <a:ext cx="3481764" cy="1619907"/>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383C53-6D1F-B0DF-047F-72DA9DCC1E0F}"/>
              </a:ext>
            </a:extLst>
          </p:cNvPr>
          <p:cNvSpPr txBox="1"/>
          <p:nvPr/>
        </p:nvSpPr>
        <p:spPr>
          <a:xfrm>
            <a:off x="-390713" y="529984"/>
            <a:ext cx="5074375" cy="1384995"/>
          </a:xfrm>
          <a:prstGeom prst="rect">
            <a:avLst/>
          </a:prstGeom>
          <a:noFill/>
        </p:spPr>
        <p:txBody>
          <a:bodyPr wrap="square">
            <a:spAutoFit/>
          </a:bodyPr>
          <a:lstStyle/>
          <a:p>
            <a:pPr algn="ctr"/>
            <a:r>
              <a:rPr lang="fr-CA" sz="2800" b="1" dirty="0">
                <a:solidFill>
                  <a:schemeClr val="bg1"/>
                </a:solidFill>
                <a:latin typeface="Myriad Pro Light" panose="020B0403030403020204" pitchFamily="34" charset="0"/>
                <a:ea typeface="Signika"/>
                <a:cs typeface="Malayalam MN" pitchFamily="2" charset="0"/>
                <a:sym typeface="Signika"/>
              </a:rPr>
              <a:t>Résultats</a:t>
            </a:r>
          </a:p>
          <a:p>
            <a:pPr algn="ctr"/>
            <a:r>
              <a:rPr lang="fr-CA" sz="2800" b="1" dirty="0">
                <a:solidFill>
                  <a:schemeClr val="bg1"/>
                </a:solidFill>
                <a:latin typeface="Myriad Pro Light" panose="020B0403030403020204" pitchFamily="34" charset="0"/>
                <a:ea typeface="Signika"/>
                <a:cs typeface="Malayalam MN" pitchFamily="2" charset="0"/>
                <a:sym typeface="Signika"/>
              </a:rPr>
              <a:t> pour ceux </a:t>
            </a:r>
          </a:p>
          <a:p>
            <a:pPr algn="ctr"/>
            <a:r>
              <a:rPr lang="fr-CA" sz="2800" b="1" dirty="0">
                <a:solidFill>
                  <a:schemeClr val="bg1"/>
                </a:solidFill>
                <a:latin typeface="Myriad Pro Light" panose="020B0403030403020204" pitchFamily="34" charset="0"/>
                <a:cs typeface="Malayalam MN" pitchFamily="2" charset="0"/>
                <a:sym typeface="Signika"/>
              </a:rPr>
              <a:t> qui intimident</a:t>
            </a:r>
          </a:p>
        </p:txBody>
      </p:sp>
      <p:sp>
        <p:nvSpPr>
          <p:cNvPr id="31" name="Google Shape;7451;p70">
            <a:extLst>
              <a:ext uri="{FF2B5EF4-FFF2-40B4-BE49-F238E27FC236}">
                <a16:creationId xmlns:a16="http://schemas.microsoft.com/office/drawing/2014/main" id="{478F176D-9F5B-A28B-47B3-0A9CB34F8D4D}"/>
              </a:ext>
            </a:extLst>
          </p:cNvPr>
          <p:cNvSpPr/>
          <p:nvPr/>
        </p:nvSpPr>
        <p:spPr>
          <a:xfrm rot="922711" flipH="1">
            <a:off x="3710573" y="1913668"/>
            <a:ext cx="1008275" cy="1575250"/>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C00000"/>
          </a:solidFill>
          <a:ln>
            <a:solidFill>
              <a:schemeClr val="accent4"/>
            </a:solidFill>
          </a:ln>
          <a:scene3d>
            <a:camera prst="orthographicFront">
              <a:rot lat="10800000" lon="10800000" rev="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descr="Logo, company name&#10;&#10;Description automatically generated">
            <a:extLst>
              <a:ext uri="{FF2B5EF4-FFF2-40B4-BE49-F238E27FC236}">
                <a16:creationId xmlns:a16="http://schemas.microsoft.com/office/drawing/2014/main" id="{6F470AC4-317E-05F1-577D-D3D0D6A3B2A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
        <p:nvSpPr>
          <p:cNvPr id="22" name="Google Shape;5347;p54">
            <a:extLst>
              <a:ext uri="{FF2B5EF4-FFF2-40B4-BE49-F238E27FC236}">
                <a16:creationId xmlns:a16="http://schemas.microsoft.com/office/drawing/2014/main" id="{20C9778B-B2F6-0E90-8B41-0B20E47F0900}"/>
              </a:ext>
            </a:extLst>
          </p:cNvPr>
          <p:cNvSpPr/>
          <p:nvPr/>
        </p:nvSpPr>
        <p:spPr>
          <a:xfrm>
            <a:off x="2511016" y="3619766"/>
            <a:ext cx="2771088" cy="2949336"/>
          </a:xfrm>
          <a:custGeom>
            <a:avLst/>
            <a:gdLst/>
            <a:ahLst/>
            <a:cxnLst/>
            <a:rect l="l" t="t" r="r" b="b"/>
            <a:pathLst>
              <a:path w="38477" h="20386" extrusionOk="0">
                <a:moveTo>
                  <a:pt x="27002" y="957"/>
                </a:moveTo>
                <a:lnTo>
                  <a:pt x="27385" y="995"/>
                </a:lnTo>
                <a:lnTo>
                  <a:pt x="27844" y="1033"/>
                </a:lnTo>
                <a:cubicBezTo>
                  <a:pt x="28150" y="1110"/>
                  <a:pt x="28418" y="1148"/>
                  <a:pt x="28723" y="1225"/>
                </a:cubicBezTo>
                <a:cubicBezTo>
                  <a:pt x="29029" y="1301"/>
                  <a:pt x="29335" y="1378"/>
                  <a:pt x="29641" y="1454"/>
                </a:cubicBezTo>
                <a:cubicBezTo>
                  <a:pt x="30215" y="1645"/>
                  <a:pt x="30827" y="1837"/>
                  <a:pt x="31401" y="2066"/>
                </a:cubicBezTo>
                <a:cubicBezTo>
                  <a:pt x="31668" y="2181"/>
                  <a:pt x="31860" y="2296"/>
                  <a:pt x="32166" y="2410"/>
                </a:cubicBezTo>
                <a:cubicBezTo>
                  <a:pt x="32433" y="2525"/>
                  <a:pt x="32701" y="2716"/>
                  <a:pt x="33007" y="2907"/>
                </a:cubicBezTo>
                <a:cubicBezTo>
                  <a:pt x="33504" y="3213"/>
                  <a:pt x="34001" y="3558"/>
                  <a:pt x="34499" y="3940"/>
                </a:cubicBezTo>
                <a:lnTo>
                  <a:pt x="34881" y="4208"/>
                </a:lnTo>
                <a:lnTo>
                  <a:pt x="35111" y="4437"/>
                </a:lnTo>
                <a:cubicBezTo>
                  <a:pt x="35187" y="4476"/>
                  <a:pt x="35264" y="4552"/>
                  <a:pt x="35378" y="4629"/>
                </a:cubicBezTo>
                <a:cubicBezTo>
                  <a:pt x="35684" y="4935"/>
                  <a:pt x="35990" y="5240"/>
                  <a:pt x="36258" y="5585"/>
                </a:cubicBezTo>
                <a:cubicBezTo>
                  <a:pt x="36411" y="5814"/>
                  <a:pt x="36602" y="6082"/>
                  <a:pt x="36717" y="6311"/>
                </a:cubicBezTo>
                <a:cubicBezTo>
                  <a:pt x="36602" y="6158"/>
                  <a:pt x="36449" y="6005"/>
                  <a:pt x="36296" y="5852"/>
                </a:cubicBezTo>
                <a:lnTo>
                  <a:pt x="36181" y="5738"/>
                </a:lnTo>
                <a:lnTo>
                  <a:pt x="35837" y="5432"/>
                </a:lnTo>
                <a:cubicBezTo>
                  <a:pt x="35799" y="5355"/>
                  <a:pt x="35761" y="5317"/>
                  <a:pt x="35723" y="5279"/>
                </a:cubicBezTo>
                <a:lnTo>
                  <a:pt x="35417" y="5049"/>
                </a:lnTo>
                <a:lnTo>
                  <a:pt x="35149" y="4820"/>
                </a:lnTo>
                <a:lnTo>
                  <a:pt x="34919" y="4667"/>
                </a:lnTo>
                <a:cubicBezTo>
                  <a:pt x="34766" y="4552"/>
                  <a:pt x="34613" y="4399"/>
                  <a:pt x="34460" y="4284"/>
                </a:cubicBezTo>
                <a:cubicBezTo>
                  <a:pt x="34307" y="4170"/>
                  <a:pt x="34116" y="4055"/>
                  <a:pt x="33925" y="3940"/>
                </a:cubicBezTo>
                <a:lnTo>
                  <a:pt x="33313" y="3519"/>
                </a:lnTo>
                <a:cubicBezTo>
                  <a:pt x="33084" y="3366"/>
                  <a:pt x="32854" y="3213"/>
                  <a:pt x="32586" y="3060"/>
                </a:cubicBezTo>
                <a:lnTo>
                  <a:pt x="32357" y="2907"/>
                </a:lnTo>
                <a:lnTo>
                  <a:pt x="32089" y="2754"/>
                </a:lnTo>
                <a:cubicBezTo>
                  <a:pt x="31936" y="2678"/>
                  <a:pt x="31821" y="2601"/>
                  <a:pt x="31668" y="2487"/>
                </a:cubicBezTo>
                <a:cubicBezTo>
                  <a:pt x="31133" y="2219"/>
                  <a:pt x="30559" y="1990"/>
                  <a:pt x="30024" y="1798"/>
                </a:cubicBezTo>
                <a:cubicBezTo>
                  <a:pt x="29794" y="1722"/>
                  <a:pt x="29603" y="1645"/>
                  <a:pt x="29412" y="1569"/>
                </a:cubicBezTo>
                <a:lnTo>
                  <a:pt x="28838" y="1416"/>
                </a:lnTo>
                <a:cubicBezTo>
                  <a:pt x="28647" y="1339"/>
                  <a:pt x="28456" y="1301"/>
                  <a:pt x="28265" y="1263"/>
                </a:cubicBezTo>
                <a:cubicBezTo>
                  <a:pt x="28073" y="1186"/>
                  <a:pt x="27920" y="1148"/>
                  <a:pt x="27729" y="1110"/>
                </a:cubicBezTo>
                <a:lnTo>
                  <a:pt x="27347" y="1033"/>
                </a:lnTo>
                <a:lnTo>
                  <a:pt x="27155" y="995"/>
                </a:lnTo>
                <a:lnTo>
                  <a:pt x="27002" y="957"/>
                </a:lnTo>
                <a:close/>
                <a:moveTo>
                  <a:pt x="35761" y="6120"/>
                </a:moveTo>
                <a:lnTo>
                  <a:pt x="35837" y="6197"/>
                </a:lnTo>
                <a:lnTo>
                  <a:pt x="36067" y="6426"/>
                </a:lnTo>
                <a:lnTo>
                  <a:pt x="36296" y="6694"/>
                </a:lnTo>
                <a:cubicBezTo>
                  <a:pt x="36449" y="6809"/>
                  <a:pt x="36564" y="6962"/>
                  <a:pt x="36640" y="7115"/>
                </a:cubicBezTo>
                <a:cubicBezTo>
                  <a:pt x="36908" y="7459"/>
                  <a:pt x="37176" y="7841"/>
                  <a:pt x="37367" y="8224"/>
                </a:cubicBezTo>
                <a:lnTo>
                  <a:pt x="37367" y="8262"/>
                </a:lnTo>
                <a:cubicBezTo>
                  <a:pt x="37405" y="8491"/>
                  <a:pt x="37405" y="8759"/>
                  <a:pt x="37405" y="9027"/>
                </a:cubicBezTo>
                <a:cubicBezTo>
                  <a:pt x="37405" y="9295"/>
                  <a:pt x="37367" y="9524"/>
                  <a:pt x="37367" y="9792"/>
                </a:cubicBezTo>
                <a:cubicBezTo>
                  <a:pt x="37367" y="9945"/>
                  <a:pt x="37291" y="10136"/>
                  <a:pt x="37252" y="10289"/>
                </a:cubicBezTo>
                <a:lnTo>
                  <a:pt x="37176" y="10557"/>
                </a:lnTo>
                <a:cubicBezTo>
                  <a:pt x="37214" y="10327"/>
                  <a:pt x="37214" y="10059"/>
                  <a:pt x="37176" y="9792"/>
                </a:cubicBezTo>
                <a:lnTo>
                  <a:pt x="37176" y="9792"/>
                </a:lnTo>
                <a:lnTo>
                  <a:pt x="37214" y="9830"/>
                </a:lnTo>
                <a:cubicBezTo>
                  <a:pt x="37176" y="9524"/>
                  <a:pt x="37138" y="9295"/>
                  <a:pt x="37099" y="9027"/>
                </a:cubicBezTo>
                <a:cubicBezTo>
                  <a:pt x="37023" y="8721"/>
                  <a:pt x="36946" y="8453"/>
                  <a:pt x="36832" y="8185"/>
                </a:cubicBezTo>
                <a:cubicBezTo>
                  <a:pt x="36793" y="8071"/>
                  <a:pt x="36755" y="7956"/>
                  <a:pt x="36679" y="7803"/>
                </a:cubicBezTo>
                <a:cubicBezTo>
                  <a:pt x="36640" y="7688"/>
                  <a:pt x="36602" y="7650"/>
                  <a:pt x="36564" y="7573"/>
                </a:cubicBezTo>
                <a:cubicBezTo>
                  <a:pt x="36526" y="7497"/>
                  <a:pt x="36449" y="7306"/>
                  <a:pt x="36373" y="7191"/>
                </a:cubicBezTo>
                <a:lnTo>
                  <a:pt x="36296" y="7000"/>
                </a:lnTo>
                <a:cubicBezTo>
                  <a:pt x="36220" y="6885"/>
                  <a:pt x="36143" y="6770"/>
                  <a:pt x="36067" y="6656"/>
                </a:cubicBezTo>
                <a:cubicBezTo>
                  <a:pt x="36028" y="6541"/>
                  <a:pt x="36028" y="6541"/>
                  <a:pt x="35990" y="6503"/>
                </a:cubicBezTo>
                <a:lnTo>
                  <a:pt x="35761" y="6120"/>
                </a:lnTo>
                <a:close/>
                <a:moveTo>
                  <a:pt x="13588" y="1118"/>
                </a:moveTo>
                <a:lnTo>
                  <a:pt x="12966" y="1301"/>
                </a:lnTo>
                <a:cubicBezTo>
                  <a:pt x="12813" y="1339"/>
                  <a:pt x="12698" y="1378"/>
                  <a:pt x="12545" y="1416"/>
                </a:cubicBezTo>
                <a:lnTo>
                  <a:pt x="11742" y="1684"/>
                </a:lnTo>
                <a:cubicBezTo>
                  <a:pt x="11589" y="1722"/>
                  <a:pt x="11475" y="1760"/>
                  <a:pt x="11360" y="1798"/>
                </a:cubicBezTo>
                <a:lnTo>
                  <a:pt x="10557" y="2066"/>
                </a:lnTo>
                <a:lnTo>
                  <a:pt x="10136" y="2257"/>
                </a:lnTo>
                <a:lnTo>
                  <a:pt x="9524" y="2525"/>
                </a:lnTo>
                <a:lnTo>
                  <a:pt x="9295" y="2601"/>
                </a:lnTo>
                <a:lnTo>
                  <a:pt x="8912" y="2831"/>
                </a:lnTo>
                <a:lnTo>
                  <a:pt x="8568" y="2984"/>
                </a:lnTo>
                <a:lnTo>
                  <a:pt x="8453" y="3060"/>
                </a:lnTo>
                <a:lnTo>
                  <a:pt x="7765" y="3443"/>
                </a:lnTo>
                <a:cubicBezTo>
                  <a:pt x="7612" y="3519"/>
                  <a:pt x="7497" y="3596"/>
                  <a:pt x="7382" y="3672"/>
                </a:cubicBezTo>
                <a:lnTo>
                  <a:pt x="6694" y="4093"/>
                </a:lnTo>
                <a:cubicBezTo>
                  <a:pt x="6541" y="4208"/>
                  <a:pt x="6426" y="4284"/>
                  <a:pt x="6273" y="4399"/>
                </a:cubicBezTo>
                <a:cubicBezTo>
                  <a:pt x="6120" y="4514"/>
                  <a:pt x="5929" y="4629"/>
                  <a:pt x="5738" y="4782"/>
                </a:cubicBezTo>
                <a:cubicBezTo>
                  <a:pt x="5432" y="5011"/>
                  <a:pt x="5087" y="5279"/>
                  <a:pt x="4782" y="5546"/>
                </a:cubicBezTo>
                <a:lnTo>
                  <a:pt x="4246" y="6005"/>
                </a:lnTo>
                <a:cubicBezTo>
                  <a:pt x="4208" y="6044"/>
                  <a:pt x="4131" y="6082"/>
                  <a:pt x="4093" y="6158"/>
                </a:cubicBezTo>
                <a:lnTo>
                  <a:pt x="3749" y="6464"/>
                </a:lnTo>
                <a:cubicBezTo>
                  <a:pt x="3634" y="6579"/>
                  <a:pt x="3481" y="6694"/>
                  <a:pt x="3366" y="6809"/>
                </a:cubicBezTo>
                <a:cubicBezTo>
                  <a:pt x="3175" y="7038"/>
                  <a:pt x="2946" y="7229"/>
                  <a:pt x="2754" y="7420"/>
                </a:cubicBezTo>
                <a:cubicBezTo>
                  <a:pt x="2372" y="7841"/>
                  <a:pt x="2028" y="8300"/>
                  <a:pt x="1722" y="8797"/>
                </a:cubicBezTo>
                <a:cubicBezTo>
                  <a:pt x="1416" y="9295"/>
                  <a:pt x="1225" y="9830"/>
                  <a:pt x="1072" y="10404"/>
                </a:cubicBezTo>
                <a:cubicBezTo>
                  <a:pt x="995" y="10671"/>
                  <a:pt x="957" y="10939"/>
                  <a:pt x="957" y="11245"/>
                </a:cubicBezTo>
                <a:cubicBezTo>
                  <a:pt x="957" y="11551"/>
                  <a:pt x="957" y="11857"/>
                  <a:pt x="1033" y="12125"/>
                </a:cubicBezTo>
                <a:cubicBezTo>
                  <a:pt x="1072" y="12354"/>
                  <a:pt x="1110" y="12545"/>
                  <a:pt x="1186" y="12737"/>
                </a:cubicBezTo>
                <a:cubicBezTo>
                  <a:pt x="1186" y="13196"/>
                  <a:pt x="1301" y="13655"/>
                  <a:pt x="1416" y="14114"/>
                </a:cubicBezTo>
                <a:cubicBezTo>
                  <a:pt x="1454" y="14228"/>
                  <a:pt x="1531" y="14381"/>
                  <a:pt x="1569" y="14534"/>
                </a:cubicBezTo>
                <a:cubicBezTo>
                  <a:pt x="1378" y="14190"/>
                  <a:pt x="1186" y="13846"/>
                  <a:pt x="1033" y="13502"/>
                </a:cubicBezTo>
                <a:cubicBezTo>
                  <a:pt x="842" y="13081"/>
                  <a:pt x="727" y="12660"/>
                  <a:pt x="651" y="12201"/>
                </a:cubicBezTo>
                <a:cubicBezTo>
                  <a:pt x="613" y="11934"/>
                  <a:pt x="613" y="11704"/>
                  <a:pt x="613" y="11436"/>
                </a:cubicBezTo>
                <a:cubicBezTo>
                  <a:pt x="613" y="11169"/>
                  <a:pt x="651" y="10939"/>
                  <a:pt x="651" y="10671"/>
                </a:cubicBezTo>
                <a:cubicBezTo>
                  <a:pt x="880" y="9218"/>
                  <a:pt x="1492" y="7803"/>
                  <a:pt x="2372" y="6617"/>
                </a:cubicBezTo>
                <a:cubicBezTo>
                  <a:pt x="2601" y="6311"/>
                  <a:pt x="2869" y="6005"/>
                  <a:pt x="3137" y="5738"/>
                </a:cubicBezTo>
                <a:cubicBezTo>
                  <a:pt x="3252" y="5623"/>
                  <a:pt x="3405" y="5470"/>
                  <a:pt x="3519" y="5355"/>
                </a:cubicBezTo>
                <a:cubicBezTo>
                  <a:pt x="3672" y="5202"/>
                  <a:pt x="3787" y="5087"/>
                  <a:pt x="3940" y="4973"/>
                </a:cubicBezTo>
                <a:lnTo>
                  <a:pt x="4590" y="4437"/>
                </a:lnTo>
                <a:lnTo>
                  <a:pt x="5049" y="4131"/>
                </a:lnTo>
                <a:cubicBezTo>
                  <a:pt x="5164" y="4055"/>
                  <a:pt x="5240" y="3978"/>
                  <a:pt x="5355" y="3902"/>
                </a:cubicBezTo>
                <a:lnTo>
                  <a:pt x="5929" y="3558"/>
                </a:lnTo>
                <a:cubicBezTo>
                  <a:pt x="6044" y="3481"/>
                  <a:pt x="6158" y="3443"/>
                  <a:pt x="6235" y="3366"/>
                </a:cubicBezTo>
                <a:lnTo>
                  <a:pt x="6847" y="3060"/>
                </a:lnTo>
                <a:lnTo>
                  <a:pt x="7115" y="2907"/>
                </a:lnTo>
                <a:lnTo>
                  <a:pt x="7229" y="2869"/>
                </a:lnTo>
                <a:lnTo>
                  <a:pt x="8185" y="2449"/>
                </a:lnTo>
                <a:lnTo>
                  <a:pt x="8797" y="2219"/>
                </a:lnTo>
                <a:cubicBezTo>
                  <a:pt x="8950" y="2143"/>
                  <a:pt x="9103" y="2104"/>
                  <a:pt x="9295" y="2028"/>
                </a:cubicBezTo>
                <a:lnTo>
                  <a:pt x="10059" y="1798"/>
                </a:lnTo>
                <a:lnTo>
                  <a:pt x="10289" y="1722"/>
                </a:lnTo>
                <a:cubicBezTo>
                  <a:pt x="10365" y="1722"/>
                  <a:pt x="10442" y="1722"/>
                  <a:pt x="10480" y="1684"/>
                </a:cubicBezTo>
                <a:lnTo>
                  <a:pt x="11322" y="1492"/>
                </a:lnTo>
                <a:cubicBezTo>
                  <a:pt x="11436" y="1454"/>
                  <a:pt x="11589" y="1454"/>
                  <a:pt x="11742" y="1416"/>
                </a:cubicBezTo>
                <a:lnTo>
                  <a:pt x="12507" y="1263"/>
                </a:lnTo>
                <a:cubicBezTo>
                  <a:pt x="12698" y="1225"/>
                  <a:pt x="12851" y="1225"/>
                  <a:pt x="13043" y="1186"/>
                </a:cubicBezTo>
                <a:lnTo>
                  <a:pt x="13588" y="1118"/>
                </a:lnTo>
                <a:close/>
                <a:moveTo>
                  <a:pt x="37826" y="10442"/>
                </a:moveTo>
                <a:cubicBezTo>
                  <a:pt x="37826" y="10917"/>
                  <a:pt x="37822" y="11425"/>
                  <a:pt x="37750" y="11934"/>
                </a:cubicBezTo>
                <a:cubicBezTo>
                  <a:pt x="37673" y="12431"/>
                  <a:pt x="37558" y="12928"/>
                  <a:pt x="37367" y="13425"/>
                </a:cubicBezTo>
                <a:cubicBezTo>
                  <a:pt x="37176" y="13808"/>
                  <a:pt x="36985" y="14152"/>
                  <a:pt x="36717" y="14496"/>
                </a:cubicBezTo>
                <a:cubicBezTo>
                  <a:pt x="36564" y="14725"/>
                  <a:pt x="36373" y="14917"/>
                  <a:pt x="36181" y="15108"/>
                </a:cubicBezTo>
                <a:cubicBezTo>
                  <a:pt x="35952" y="15299"/>
                  <a:pt x="35761" y="15490"/>
                  <a:pt x="35531" y="15643"/>
                </a:cubicBezTo>
                <a:cubicBezTo>
                  <a:pt x="35111" y="15949"/>
                  <a:pt x="34690" y="16255"/>
                  <a:pt x="34231" y="16523"/>
                </a:cubicBezTo>
                <a:cubicBezTo>
                  <a:pt x="33772" y="16753"/>
                  <a:pt x="33275" y="17020"/>
                  <a:pt x="32816" y="17211"/>
                </a:cubicBezTo>
                <a:lnTo>
                  <a:pt x="31630" y="17670"/>
                </a:lnTo>
                <a:lnTo>
                  <a:pt x="31515" y="17709"/>
                </a:lnTo>
                <a:lnTo>
                  <a:pt x="31439" y="17747"/>
                </a:lnTo>
                <a:lnTo>
                  <a:pt x="31554" y="17670"/>
                </a:lnTo>
                <a:lnTo>
                  <a:pt x="31783" y="17517"/>
                </a:lnTo>
                <a:cubicBezTo>
                  <a:pt x="31860" y="17479"/>
                  <a:pt x="31898" y="17441"/>
                  <a:pt x="31936" y="17403"/>
                </a:cubicBezTo>
                <a:lnTo>
                  <a:pt x="32586" y="16982"/>
                </a:lnTo>
                <a:cubicBezTo>
                  <a:pt x="32625" y="16944"/>
                  <a:pt x="32701" y="16906"/>
                  <a:pt x="32739" y="16867"/>
                </a:cubicBezTo>
                <a:lnTo>
                  <a:pt x="33084" y="16600"/>
                </a:lnTo>
                <a:cubicBezTo>
                  <a:pt x="33198" y="16485"/>
                  <a:pt x="33351" y="16408"/>
                  <a:pt x="33466" y="16294"/>
                </a:cubicBezTo>
                <a:lnTo>
                  <a:pt x="33810" y="15988"/>
                </a:lnTo>
                <a:lnTo>
                  <a:pt x="34154" y="15758"/>
                </a:lnTo>
                <a:lnTo>
                  <a:pt x="34193" y="15758"/>
                </a:lnTo>
                <a:cubicBezTo>
                  <a:pt x="34537" y="15529"/>
                  <a:pt x="34843" y="15299"/>
                  <a:pt x="35149" y="15031"/>
                </a:cubicBezTo>
                <a:cubicBezTo>
                  <a:pt x="35378" y="14840"/>
                  <a:pt x="35570" y="14649"/>
                  <a:pt x="35761" y="14458"/>
                </a:cubicBezTo>
                <a:cubicBezTo>
                  <a:pt x="35952" y="14228"/>
                  <a:pt x="36181" y="13999"/>
                  <a:pt x="36373" y="13769"/>
                </a:cubicBezTo>
                <a:cubicBezTo>
                  <a:pt x="36526" y="13540"/>
                  <a:pt x="36679" y="13310"/>
                  <a:pt x="36832" y="13081"/>
                </a:cubicBezTo>
                <a:lnTo>
                  <a:pt x="37023" y="12698"/>
                </a:lnTo>
                <a:cubicBezTo>
                  <a:pt x="37099" y="12545"/>
                  <a:pt x="37176" y="12392"/>
                  <a:pt x="37252" y="12239"/>
                </a:cubicBezTo>
                <a:lnTo>
                  <a:pt x="37482" y="11666"/>
                </a:lnTo>
                <a:cubicBezTo>
                  <a:pt x="37520" y="11589"/>
                  <a:pt x="37520" y="11513"/>
                  <a:pt x="37558" y="11436"/>
                </a:cubicBezTo>
                <a:lnTo>
                  <a:pt x="37673" y="11054"/>
                </a:lnTo>
                <a:cubicBezTo>
                  <a:pt x="37673" y="10977"/>
                  <a:pt x="37711" y="10901"/>
                  <a:pt x="37711" y="10824"/>
                </a:cubicBezTo>
                <a:cubicBezTo>
                  <a:pt x="37750" y="10710"/>
                  <a:pt x="37788" y="10595"/>
                  <a:pt x="37826" y="10442"/>
                </a:cubicBezTo>
                <a:close/>
                <a:moveTo>
                  <a:pt x="2147" y="14508"/>
                </a:moveTo>
                <a:cubicBezTo>
                  <a:pt x="2324" y="14716"/>
                  <a:pt x="2504" y="14895"/>
                  <a:pt x="2716" y="15108"/>
                </a:cubicBezTo>
                <a:cubicBezTo>
                  <a:pt x="3099" y="15490"/>
                  <a:pt x="3558" y="15873"/>
                  <a:pt x="4017" y="16217"/>
                </a:cubicBezTo>
                <a:cubicBezTo>
                  <a:pt x="4323" y="16408"/>
                  <a:pt x="4667" y="16600"/>
                  <a:pt x="4973" y="16791"/>
                </a:cubicBezTo>
                <a:lnTo>
                  <a:pt x="5661" y="17173"/>
                </a:lnTo>
                <a:lnTo>
                  <a:pt x="5776" y="17211"/>
                </a:lnTo>
                <a:lnTo>
                  <a:pt x="6158" y="17403"/>
                </a:lnTo>
                <a:lnTo>
                  <a:pt x="6732" y="17670"/>
                </a:lnTo>
                <a:lnTo>
                  <a:pt x="6885" y="17747"/>
                </a:lnTo>
                <a:lnTo>
                  <a:pt x="7268" y="17938"/>
                </a:lnTo>
                <a:lnTo>
                  <a:pt x="7918" y="18206"/>
                </a:lnTo>
                <a:cubicBezTo>
                  <a:pt x="8109" y="18282"/>
                  <a:pt x="8262" y="18359"/>
                  <a:pt x="8453" y="18397"/>
                </a:cubicBezTo>
                <a:lnTo>
                  <a:pt x="9065" y="18665"/>
                </a:lnTo>
                <a:lnTo>
                  <a:pt x="8185" y="18435"/>
                </a:lnTo>
                <a:cubicBezTo>
                  <a:pt x="7994" y="18397"/>
                  <a:pt x="7841" y="18359"/>
                  <a:pt x="7650" y="18321"/>
                </a:cubicBezTo>
                <a:cubicBezTo>
                  <a:pt x="7497" y="18244"/>
                  <a:pt x="7191" y="18168"/>
                  <a:pt x="6962" y="18091"/>
                </a:cubicBezTo>
                <a:cubicBezTo>
                  <a:pt x="6464" y="17976"/>
                  <a:pt x="6044" y="17785"/>
                  <a:pt x="5623" y="17632"/>
                </a:cubicBezTo>
                <a:cubicBezTo>
                  <a:pt x="4858" y="17326"/>
                  <a:pt x="4170" y="16944"/>
                  <a:pt x="3519" y="16485"/>
                </a:cubicBezTo>
                <a:cubicBezTo>
                  <a:pt x="3290" y="16255"/>
                  <a:pt x="3060" y="16026"/>
                  <a:pt x="2869" y="15758"/>
                </a:cubicBezTo>
                <a:cubicBezTo>
                  <a:pt x="2716" y="15567"/>
                  <a:pt x="2601" y="15376"/>
                  <a:pt x="2487" y="15184"/>
                </a:cubicBezTo>
                <a:cubicBezTo>
                  <a:pt x="2336" y="14959"/>
                  <a:pt x="2223" y="14733"/>
                  <a:pt x="2147" y="14508"/>
                </a:cubicBezTo>
                <a:close/>
                <a:moveTo>
                  <a:pt x="30751" y="17517"/>
                </a:moveTo>
                <a:lnTo>
                  <a:pt x="30674" y="17556"/>
                </a:lnTo>
                <a:lnTo>
                  <a:pt x="29718" y="18053"/>
                </a:lnTo>
                <a:lnTo>
                  <a:pt x="29603" y="18091"/>
                </a:lnTo>
                <a:lnTo>
                  <a:pt x="29297" y="18244"/>
                </a:lnTo>
                <a:lnTo>
                  <a:pt x="28838" y="18435"/>
                </a:lnTo>
                <a:lnTo>
                  <a:pt x="28226" y="18665"/>
                </a:lnTo>
                <a:lnTo>
                  <a:pt x="28150" y="18665"/>
                </a:lnTo>
                <a:lnTo>
                  <a:pt x="27232" y="18856"/>
                </a:lnTo>
                <a:cubicBezTo>
                  <a:pt x="27041" y="18894"/>
                  <a:pt x="26849" y="18933"/>
                  <a:pt x="26696" y="18971"/>
                </a:cubicBezTo>
                <a:lnTo>
                  <a:pt x="25090" y="19200"/>
                </a:lnTo>
                <a:lnTo>
                  <a:pt x="24113" y="19298"/>
                </a:lnTo>
                <a:lnTo>
                  <a:pt x="24113" y="19298"/>
                </a:lnTo>
                <a:lnTo>
                  <a:pt x="24861" y="19162"/>
                </a:lnTo>
                <a:cubicBezTo>
                  <a:pt x="25281" y="19086"/>
                  <a:pt x="25664" y="19009"/>
                  <a:pt x="26046" y="18933"/>
                </a:cubicBezTo>
                <a:cubicBezTo>
                  <a:pt x="26199" y="18894"/>
                  <a:pt x="26390" y="18856"/>
                  <a:pt x="26505" y="18818"/>
                </a:cubicBezTo>
                <a:lnTo>
                  <a:pt x="27155" y="18627"/>
                </a:lnTo>
                <a:lnTo>
                  <a:pt x="27844" y="18474"/>
                </a:lnTo>
                <a:lnTo>
                  <a:pt x="28303" y="18321"/>
                </a:lnTo>
                <a:lnTo>
                  <a:pt x="29106" y="18091"/>
                </a:lnTo>
                <a:cubicBezTo>
                  <a:pt x="29221" y="18053"/>
                  <a:pt x="29335" y="18015"/>
                  <a:pt x="29450" y="17976"/>
                </a:cubicBezTo>
                <a:cubicBezTo>
                  <a:pt x="29833" y="17823"/>
                  <a:pt x="30253" y="17709"/>
                  <a:pt x="30636" y="17556"/>
                </a:cubicBezTo>
                <a:lnTo>
                  <a:pt x="30751" y="17517"/>
                </a:lnTo>
                <a:close/>
                <a:moveTo>
                  <a:pt x="19774" y="919"/>
                </a:moveTo>
                <a:cubicBezTo>
                  <a:pt x="20195" y="919"/>
                  <a:pt x="20577" y="919"/>
                  <a:pt x="20998" y="957"/>
                </a:cubicBezTo>
                <a:cubicBezTo>
                  <a:pt x="21839" y="995"/>
                  <a:pt x="22642" y="995"/>
                  <a:pt x="23484" y="1110"/>
                </a:cubicBezTo>
                <a:cubicBezTo>
                  <a:pt x="23752" y="1110"/>
                  <a:pt x="24019" y="1148"/>
                  <a:pt x="24287" y="1186"/>
                </a:cubicBezTo>
                <a:lnTo>
                  <a:pt x="25167" y="1301"/>
                </a:lnTo>
                <a:lnTo>
                  <a:pt x="25779" y="1378"/>
                </a:lnTo>
                <a:lnTo>
                  <a:pt x="26276" y="1454"/>
                </a:lnTo>
                <a:lnTo>
                  <a:pt x="26964" y="1569"/>
                </a:lnTo>
                <a:lnTo>
                  <a:pt x="27194" y="1607"/>
                </a:lnTo>
                <a:lnTo>
                  <a:pt x="27653" y="1722"/>
                </a:lnTo>
                <a:cubicBezTo>
                  <a:pt x="27806" y="1760"/>
                  <a:pt x="27997" y="1798"/>
                  <a:pt x="28188" y="1837"/>
                </a:cubicBezTo>
                <a:lnTo>
                  <a:pt x="28494" y="1951"/>
                </a:lnTo>
                <a:lnTo>
                  <a:pt x="28723" y="2028"/>
                </a:lnTo>
                <a:cubicBezTo>
                  <a:pt x="29144" y="2143"/>
                  <a:pt x="29527" y="2257"/>
                  <a:pt x="29909" y="2410"/>
                </a:cubicBezTo>
                <a:lnTo>
                  <a:pt x="30253" y="2563"/>
                </a:lnTo>
                <a:lnTo>
                  <a:pt x="30483" y="2640"/>
                </a:lnTo>
                <a:lnTo>
                  <a:pt x="30751" y="2754"/>
                </a:lnTo>
                <a:cubicBezTo>
                  <a:pt x="30904" y="2869"/>
                  <a:pt x="31095" y="2946"/>
                  <a:pt x="31286" y="3022"/>
                </a:cubicBezTo>
                <a:cubicBezTo>
                  <a:pt x="31439" y="3137"/>
                  <a:pt x="31630" y="3213"/>
                  <a:pt x="31783" y="3328"/>
                </a:cubicBezTo>
                <a:cubicBezTo>
                  <a:pt x="31974" y="3405"/>
                  <a:pt x="32166" y="3519"/>
                  <a:pt x="32357" y="3634"/>
                </a:cubicBezTo>
                <a:lnTo>
                  <a:pt x="32931" y="3978"/>
                </a:lnTo>
                <a:lnTo>
                  <a:pt x="33045" y="4055"/>
                </a:lnTo>
                <a:lnTo>
                  <a:pt x="33275" y="4246"/>
                </a:lnTo>
                <a:cubicBezTo>
                  <a:pt x="33351" y="4284"/>
                  <a:pt x="33390" y="4361"/>
                  <a:pt x="33466" y="4437"/>
                </a:cubicBezTo>
                <a:lnTo>
                  <a:pt x="33810" y="4743"/>
                </a:lnTo>
                <a:cubicBezTo>
                  <a:pt x="33887" y="4782"/>
                  <a:pt x="33963" y="4858"/>
                  <a:pt x="34040" y="4935"/>
                </a:cubicBezTo>
                <a:lnTo>
                  <a:pt x="34346" y="5240"/>
                </a:lnTo>
                <a:cubicBezTo>
                  <a:pt x="34422" y="5317"/>
                  <a:pt x="34499" y="5393"/>
                  <a:pt x="34537" y="5470"/>
                </a:cubicBezTo>
                <a:lnTo>
                  <a:pt x="34805" y="5738"/>
                </a:lnTo>
                <a:cubicBezTo>
                  <a:pt x="34919" y="5929"/>
                  <a:pt x="35034" y="6082"/>
                  <a:pt x="35149" y="6235"/>
                </a:cubicBezTo>
                <a:cubicBezTo>
                  <a:pt x="35225" y="6311"/>
                  <a:pt x="35264" y="6388"/>
                  <a:pt x="35340" y="6464"/>
                </a:cubicBezTo>
                <a:cubicBezTo>
                  <a:pt x="35378" y="6579"/>
                  <a:pt x="35455" y="6656"/>
                  <a:pt x="35531" y="6770"/>
                </a:cubicBezTo>
                <a:lnTo>
                  <a:pt x="35684" y="7076"/>
                </a:lnTo>
                <a:cubicBezTo>
                  <a:pt x="35761" y="7153"/>
                  <a:pt x="35799" y="7229"/>
                  <a:pt x="35837" y="7306"/>
                </a:cubicBezTo>
                <a:lnTo>
                  <a:pt x="36028" y="7688"/>
                </a:lnTo>
                <a:cubicBezTo>
                  <a:pt x="36105" y="7841"/>
                  <a:pt x="36181" y="7994"/>
                  <a:pt x="36258" y="8147"/>
                </a:cubicBezTo>
                <a:cubicBezTo>
                  <a:pt x="36449" y="8568"/>
                  <a:pt x="36564" y="8989"/>
                  <a:pt x="36640" y="9409"/>
                </a:cubicBezTo>
                <a:cubicBezTo>
                  <a:pt x="36640" y="9639"/>
                  <a:pt x="36679" y="9830"/>
                  <a:pt x="36679" y="10059"/>
                </a:cubicBezTo>
                <a:cubicBezTo>
                  <a:pt x="36640" y="10289"/>
                  <a:pt x="36640" y="10557"/>
                  <a:pt x="36602" y="10786"/>
                </a:cubicBezTo>
                <a:cubicBezTo>
                  <a:pt x="36526" y="11322"/>
                  <a:pt x="36411" y="11819"/>
                  <a:pt x="36181" y="12316"/>
                </a:cubicBezTo>
                <a:cubicBezTo>
                  <a:pt x="36105" y="12507"/>
                  <a:pt x="35990" y="12737"/>
                  <a:pt x="35875" y="12928"/>
                </a:cubicBezTo>
                <a:cubicBezTo>
                  <a:pt x="35761" y="13157"/>
                  <a:pt x="35646" y="13349"/>
                  <a:pt x="35493" y="13502"/>
                </a:cubicBezTo>
                <a:cubicBezTo>
                  <a:pt x="35149" y="13922"/>
                  <a:pt x="34805" y="14267"/>
                  <a:pt x="34460" y="14611"/>
                </a:cubicBezTo>
                <a:cubicBezTo>
                  <a:pt x="34231" y="14840"/>
                  <a:pt x="33963" y="15070"/>
                  <a:pt x="33772" y="15261"/>
                </a:cubicBezTo>
                <a:lnTo>
                  <a:pt x="33428" y="15490"/>
                </a:lnTo>
                <a:cubicBezTo>
                  <a:pt x="33237" y="15605"/>
                  <a:pt x="33007" y="15758"/>
                  <a:pt x="32778" y="15873"/>
                </a:cubicBezTo>
                <a:lnTo>
                  <a:pt x="32395" y="16064"/>
                </a:lnTo>
                <a:lnTo>
                  <a:pt x="32204" y="16179"/>
                </a:lnTo>
                <a:lnTo>
                  <a:pt x="31362" y="16561"/>
                </a:lnTo>
                <a:lnTo>
                  <a:pt x="30827" y="16791"/>
                </a:lnTo>
                <a:lnTo>
                  <a:pt x="30445" y="16944"/>
                </a:lnTo>
                <a:lnTo>
                  <a:pt x="30292" y="17020"/>
                </a:lnTo>
                <a:lnTo>
                  <a:pt x="29068" y="17441"/>
                </a:lnTo>
                <a:lnTo>
                  <a:pt x="28915" y="17479"/>
                </a:lnTo>
                <a:lnTo>
                  <a:pt x="28532" y="17594"/>
                </a:lnTo>
                <a:lnTo>
                  <a:pt x="27767" y="17823"/>
                </a:lnTo>
                <a:lnTo>
                  <a:pt x="27385" y="17938"/>
                </a:lnTo>
                <a:lnTo>
                  <a:pt x="26543" y="18129"/>
                </a:lnTo>
                <a:cubicBezTo>
                  <a:pt x="26161" y="18244"/>
                  <a:pt x="25817" y="18282"/>
                  <a:pt x="25473" y="18359"/>
                </a:cubicBezTo>
                <a:lnTo>
                  <a:pt x="24937" y="18474"/>
                </a:lnTo>
                <a:lnTo>
                  <a:pt x="24440" y="18588"/>
                </a:lnTo>
                <a:cubicBezTo>
                  <a:pt x="24096" y="18627"/>
                  <a:pt x="23713" y="18703"/>
                  <a:pt x="23369" y="18780"/>
                </a:cubicBezTo>
                <a:lnTo>
                  <a:pt x="22107" y="18971"/>
                </a:lnTo>
                <a:lnTo>
                  <a:pt x="20730" y="19124"/>
                </a:lnTo>
                <a:cubicBezTo>
                  <a:pt x="20348" y="19162"/>
                  <a:pt x="19927" y="19200"/>
                  <a:pt x="19506" y="19200"/>
                </a:cubicBezTo>
                <a:lnTo>
                  <a:pt x="19086" y="19239"/>
                </a:lnTo>
                <a:lnTo>
                  <a:pt x="18359" y="19277"/>
                </a:lnTo>
                <a:lnTo>
                  <a:pt x="17709" y="19315"/>
                </a:lnTo>
                <a:lnTo>
                  <a:pt x="16026" y="19315"/>
                </a:lnTo>
                <a:lnTo>
                  <a:pt x="14534" y="19277"/>
                </a:lnTo>
                <a:lnTo>
                  <a:pt x="13693" y="19162"/>
                </a:lnTo>
                <a:lnTo>
                  <a:pt x="13310" y="19086"/>
                </a:lnTo>
                <a:lnTo>
                  <a:pt x="12469" y="18933"/>
                </a:lnTo>
                <a:lnTo>
                  <a:pt x="12086" y="18856"/>
                </a:lnTo>
                <a:lnTo>
                  <a:pt x="11322" y="18665"/>
                </a:lnTo>
                <a:lnTo>
                  <a:pt x="10748" y="18550"/>
                </a:lnTo>
                <a:cubicBezTo>
                  <a:pt x="10710" y="18550"/>
                  <a:pt x="10633" y="18512"/>
                  <a:pt x="10595" y="18512"/>
                </a:cubicBezTo>
                <a:lnTo>
                  <a:pt x="10174" y="18359"/>
                </a:lnTo>
                <a:cubicBezTo>
                  <a:pt x="9868" y="18282"/>
                  <a:pt x="9562" y="18206"/>
                  <a:pt x="9256" y="18091"/>
                </a:cubicBezTo>
                <a:lnTo>
                  <a:pt x="8185" y="17670"/>
                </a:lnTo>
                <a:lnTo>
                  <a:pt x="7191" y="17250"/>
                </a:lnTo>
                <a:cubicBezTo>
                  <a:pt x="6923" y="17135"/>
                  <a:pt x="6656" y="16982"/>
                  <a:pt x="6388" y="16867"/>
                </a:cubicBezTo>
                <a:lnTo>
                  <a:pt x="5967" y="16638"/>
                </a:lnTo>
                <a:lnTo>
                  <a:pt x="5814" y="16561"/>
                </a:lnTo>
                <a:lnTo>
                  <a:pt x="5508" y="16408"/>
                </a:lnTo>
                <a:lnTo>
                  <a:pt x="5087" y="16179"/>
                </a:lnTo>
                <a:cubicBezTo>
                  <a:pt x="4973" y="16102"/>
                  <a:pt x="4896" y="16026"/>
                  <a:pt x="4782" y="15988"/>
                </a:cubicBezTo>
                <a:lnTo>
                  <a:pt x="4514" y="15796"/>
                </a:lnTo>
                <a:cubicBezTo>
                  <a:pt x="4323" y="15682"/>
                  <a:pt x="4131" y="15529"/>
                  <a:pt x="3978" y="15414"/>
                </a:cubicBezTo>
                <a:cubicBezTo>
                  <a:pt x="3405" y="14993"/>
                  <a:pt x="2907" y="14496"/>
                  <a:pt x="2487" y="13961"/>
                </a:cubicBezTo>
                <a:cubicBezTo>
                  <a:pt x="2219" y="13655"/>
                  <a:pt x="2028" y="13272"/>
                  <a:pt x="1837" y="12890"/>
                </a:cubicBezTo>
                <a:cubicBezTo>
                  <a:pt x="1798" y="12737"/>
                  <a:pt x="1722" y="12622"/>
                  <a:pt x="1684" y="12469"/>
                </a:cubicBezTo>
                <a:cubicBezTo>
                  <a:pt x="1684" y="12239"/>
                  <a:pt x="1722" y="12048"/>
                  <a:pt x="1760" y="11819"/>
                </a:cubicBezTo>
                <a:cubicBezTo>
                  <a:pt x="1837" y="11207"/>
                  <a:pt x="2028" y="10595"/>
                  <a:pt x="2257" y="10021"/>
                </a:cubicBezTo>
                <a:cubicBezTo>
                  <a:pt x="2525" y="9371"/>
                  <a:pt x="2907" y="8759"/>
                  <a:pt x="3328" y="8224"/>
                </a:cubicBezTo>
                <a:cubicBezTo>
                  <a:pt x="3634" y="7803"/>
                  <a:pt x="3978" y="7459"/>
                  <a:pt x="4323" y="7076"/>
                </a:cubicBezTo>
                <a:cubicBezTo>
                  <a:pt x="4476" y="6885"/>
                  <a:pt x="4667" y="6694"/>
                  <a:pt x="4858" y="6503"/>
                </a:cubicBezTo>
                <a:lnTo>
                  <a:pt x="5279" y="6120"/>
                </a:lnTo>
                <a:cubicBezTo>
                  <a:pt x="5355" y="6044"/>
                  <a:pt x="5432" y="5967"/>
                  <a:pt x="5508" y="5929"/>
                </a:cubicBezTo>
                <a:lnTo>
                  <a:pt x="6197" y="5355"/>
                </a:lnTo>
                <a:lnTo>
                  <a:pt x="6617" y="5049"/>
                </a:lnTo>
                <a:lnTo>
                  <a:pt x="6923" y="4858"/>
                </a:lnTo>
                <a:lnTo>
                  <a:pt x="7038" y="4743"/>
                </a:lnTo>
                <a:lnTo>
                  <a:pt x="7497" y="4437"/>
                </a:lnTo>
                <a:lnTo>
                  <a:pt x="7841" y="4246"/>
                </a:lnTo>
                <a:lnTo>
                  <a:pt x="7956" y="4170"/>
                </a:lnTo>
                <a:lnTo>
                  <a:pt x="8491" y="3864"/>
                </a:lnTo>
                <a:lnTo>
                  <a:pt x="8797" y="3711"/>
                </a:lnTo>
                <a:cubicBezTo>
                  <a:pt x="8836" y="3711"/>
                  <a:pt x="8874" y="3672"/>
                  <a:pt x="8950" y="3634"/>
                </a:cubicBezTo>
                <a:lnTo>
                  <a:pt x="9945" y="3175"/>
                </a:lnTo>
                <a:lnTo>
                  <a:pt x="10518" y="2946"/>
                </a:lnTo>
                <a:lnTo>
                  <a:pt x="10863" y="2793"/>
                </a:lnTo>
                <a:lnTo>
                  <a:pt x="11016" y="2754"/>
                </a:lnTo>
                <a:lnTo>
                  <a:pt x="11704" y="2525"/>
                </a:lnTo>
                <a:cubicBezTo>
                  <a:pt x="11857" y="2449"/>
                  <a:pt x="12010" y="2410"/>
                  <a:pt x="12201" y="2334"/>
                </a:cubicBezTo>
                <a:lnTo>
                  <a:pt x="12928" y="2104"/>
                </a:lnTo>
                <a:lnTo>
                  <a:pt x="13387" y="1990"/>
                </a:lnTo>
                <a:lnTo>
                  <a:pt x="14152" y="1760"/>
                </a:lnTo>
                <a:cubicBezTo>
                  <a:pt x="14267" y="1722"/>
                  <a:pt x="14419" y="1684"/>
                  <a:pt x="14572" y="1645"/>
                </a:cubicBezTo>
                <a:lnTo>
                  <a:pt x="15299" y="1492"/>
                </a:lnTo>
                <a:cubicBezTo>
                  <a:pt x="15452" y="1454"/>
                  <a:pt x="15567" y="1416"/>
                  <a:pt x="15720" y="1378"/>
                </a:cubicBezTo>
                <a:lnTo>
                  <a:pt x="16447" y="1225"/>
                </a:lnTo>
                <a:lnTo>
                  <a:pt x="16867" y="1148"/>
                </a:lnTo>
                <a:lnTo>
                  <a:pt x="17556" y="1033"/>
                </a:lnTo>
                <a:cubicBezTo>
                  <a:pt x="17709" y="995"/>
                  <a:pt x="17823" y="957"/>
                  <a:pt x="17976" y="957"/>
                </a:cubicBezTo>
                <a:lnTo>
                  <a:pt x="18053" y="957"/>
                </a:lnTo>
                <a:lnTo>
                  <a:pt x="18397" y="919"/>
                </a:lnTo>
                <a:close/>
                <a:moveTo>
                  <a:pt x="21763" y="1"/>
                </a:moveTo>
                <a:lnTo>
                  <a:pt x="21036" y="39"/>
                </a:lnTo>
                <a:lnTo>
                  <a:pt x="20654" y="77"/>
                </a:lnTo>
                <a:lnTo>
                  <a:pt x="20501" y="77"/>
                </a:lnTo>
                <a:lnTo>
                  <a:pt x="19812" y="154"/>
                </a:lnTo>
                <a:lnTo>
                  <a:pt x="19200" y="192"/>
                </a:lnTo>
                <a:lnTo>
                  <a:pt x="18741" y="268"/>
                </a:lnTo>
                <a:lnTo>
                  <a:pt x="15949" y="268"/>
                </a:lnTo>
                <a:lnTo>
                  <a:pt x="15146" y="307"/>
                </a:lnTo>
                <a:cubicBezTo>
                  <a:pt x="14993" y="307"/>
                  <a:pt x="14840" y="307"/>
                  <a:pt x="14725" y="345"/>
                </a:cubicBezTo>
                <a:lnTo>
                  <a:pt x="13884" y="421"/>
                </a:lnTo>
                <a:lnTo>
                  <a:pt x="13387" y="460"/>
                </a:lnTo>
                <a:lnTo>
                  <a:pt x="12545" y="613"/>
                </a:lnTo>
                <a:cubicBezTo>
                  <a:pt x="12163" y="651"/>
                  <a:pt x="11742" y="727"/>
                  <a:pt x="11322" y="842"/>
                </a:cubicBezTo>
                <a:cubicBezTo>
                  <a:pt x="11169" y="842"/>
                  <a:pt x="11054" y="880"/>
                  <a:pt x="10901" y="919"/>
                </a:cubicBezTo>
                <a:lnTo>
                  <a:pt x="10136" y="1110"/>
                </a:lnTo>
                <a:lnTo>
                  <a:pt x="10021" y="1148"/>
                </a:lnTo>
                <a:lnTo>
                  <a:pt x="9601" y="1263"/>
                </a:lnTo>
                <a:lnTo>
                  <a:pt x="9218" y="1378"/>
                </a:lnTo>
                <a:cubicBezTo>
                  <a:pt x="9142" y="1378"/>
                  <a:pt x="9103" y="1416"/>
                  <a:pt x="9027" y="1416"/>
                </a:cubicBezTo>
                <a:lnTo>
                  <a:pt x="8338" y="1684"/>
                </a:lnTo>
                <a:cubicBezTo>
                  <a:pt x="8185" y="1722"/>
                  <a:pt x="8032" y="1798"/>
                  <a:pt x="7879" y="1875"/>
                </a:cubicBezTo>
                <a:lnTo>
                  <a:pt x="7115" y="2181"/>
                </a:lnTo>
                <a:lnTo>
                  <a:pt x="6923" y="2257"/>
                </a:lnTo>
                <a:cubicBezTo>
                  <a:pt x="6885" y="2296"/>
                  <a:pt x="6809" y="2334"/>
                  <a:pt x="6732" y="2372"/>
                </a:cubicBezTo>
                <a:lnTo>
                  <a:pt x="6005" y="2754"/>
                </a:lnTo>
                <a:cubicBezTo>
                  <a:pt x="5852" y="2831"/>
                  <a:pt x="5738" y="2907"/>
                  <a:pt x="5585" y="3022"/>
                </a:cubicBezTo>
                <a:lnTo>
                  <a:pt x="5011" y="3366"/>
                </a:lnTo>
                <a:lnTo>
                  <a:pt x="4858" y="3481"/>
                </a:lnTo>
                <a:lnTo>
                  <a:pt x="4476" y="3749"/>
                </a:lnTo>
                <a:lnTo>
                  <a:pt x="4284" y="3902"/>
                </a:lnTo>
                <a:cubicBezTo>
                  <a:pt x="4170" y="3940"/>
                  <a:pt x="4093" y="4017"/>
                  <a:pt x="4017" y="4093"/>
                </a:cubicBezTo>
                <a:cubicBezTo>
                  <a:pt x="3825" y="4246"/>
                  <a:pt x="3634" y="4399"/>
                  <a:pt x="3443" y="4552"/>
                </a:cubicBezTo>
                <a:cubicBezTo>
                  <a:pt x="2563" y="5317"/>
                  <a:pt x="1798" y="6235"/>
                  <a:pt x="1225" y="7229"/>
                </a:cubicBezTo>
                <a:cubicBezTo>
                  <a:pt x="919" y="7726"/>
                  <a:pt x="689" y="8262"/>
                  <a:pt x="498" y="8836"/>
                </a:cubicBezTo>
                <a:cubicBezTo>
                  <a:pt x="307" y="9371"/>
                  <a:pt x="154" y="9945"/>
                  <a:pt x="77" y="10557"/>
                </a:cubicBezTo>
                <a:cubicBezTo>
                  <a:pt x="39" y="10824"/>
                  <a:pt x="1" y="11130"/>
                  <a:pt x="1" y="11398"/>
                </a:cubicBezTo>
                <a:cubicBezTo>
                  <a:pt x="1" y="12278"/>
                  <a:pt x="192" y="13157"/>
                  <a:pt x="574" y="13961"/>
                </a:cubicBezTo>
                <a:cubicBezTo>
                  <a:pt x="842" y="14496"/>
                  <a:pt x="1148" y="14993"/>
                  <a:pt x="1492" y="15414"/>
                </a:cubicBezTo>
                <a:cubicBezTo>
                  <a:pt x="1875" y="15873"/>
                  <a:pt x="2296" y="16255"/>
                  <a:pt x="2754" y="16638"/>
                </a:cubicBezTo>
                <a:cubicBezTo>
                  <a:pt x="3022" y="16829"/>
                  <a:pt x="3290" y="17020"/>
                  <a:pt x="3558" y="17211"/>
                </a:cubicBezTo>
                <a:cubicBezTo>
                  <a:pt x="3902" y="17479"/>
                  <a:pt x="4284" y="17747"/>
                  <a:pt x="4667" y="17976"/>
                </a:cubicBezTo>
                <a:cubicBezTo>
                  <a:pt x="5202" y="18282"/>
                  <a:pt x="5738" y="18550"/>
                  <a:pt x="6311" y="18780"/>
                </a:cubicBezTo>
                <a:cubicBezTo>
                  <a:pt x="6541" y="18856"/>
                  <a:pt x="6809" y="18933"/>
                  <a:pt x="7038" y="19009"/>
                </a:cubicBezTo>
                <a:lnTo>
                  <a:pt x="7420" y="19124"/>
                </a:lnTo>
                <a:lnTo>
                  <a:pt x="7535" y="19200"/>
                </a:lnTo>
                <a:lnTo>
                  <a:pt x="8300" y="19392"/>
                </a:lnTo>
                <a:cubicBezTo>
                  <a:pt x="8415" y="19430"/>
                  <a:pt x="8568" y="19468"/>
                  <a:pt x="8721" y="19506"/>
                </a:cubicBezTo>
                <a:lnTo>
                  <a:pt x="9524" y="19659"/>
                </a:lnTo>
                <a:cubicBezTo>
                  <a:pt x="9639" y="19697"/>
                  <a:pt x="9792" y="19697"/>
                  <a:pt x="9945" y="19736"/>
                </a:cubicBezTo>
                <a:lnTo>
                  <a:pt x="10710" y="19850"/>
                </a:lnTo>
                <a:lnTo>
                  <a:pt x="11283" y="19927"/>
                </a:lnTo>
                <a:lnTo>
                  <a:pt x="11895" y="20003"/>
                </a:lnTo>
                <a:cubicBezTo>
                  <a:pt x="12278" y="20042"/>
                  <a:pt x="12660" y="20080"/>
                  <a:pt x="13043" y="20118"/>
                </a:cubicBezTo>
                <a:lnTo>
                  <a:pt x="14534" y="20233"/>
                </a:lnTo>
                <a:lnTo>
                  <a:pt x="14955" y="20271"/>
                </a:lnTo>
                <a:lnTo>
                  <a:pt x="15835" y="20309"/>
                </a:lnTo>
                <a:cubicBezTo>
                  <a:pt x="16217" y="20309"/>
                  <a:pt x="16561" y="20348"/>
                  <a:pt x="16944" y="20348"/>
                </a:cubicBezTo>
                <a:cubicBezTo>
                  <a:pt x="17326" y="20348"/>
                  <a:pt x="17670" y="20348"/>
                  <a:pt x="18053" y="20386"/>
                </a:cubicBezTo>
                <a:lnTo>
                  <a:pt x="19353" y="20386"/>
                </a:lnTo>
                <a:lnTo>
                  <a:pt x="20807" y="20348"/>
                </a:lnTo>
                <a:lnTo>
                  <a:pt x="21189" y="20309"/>
                </a:lnTo>
                <a:lnTo>
                  <a:pt x="22107" y="20233"/>
                </a:lnTo>
                <a:lnTo>
                  <a:pt x="22451" y="20233"/>
                </a:lnTo>
                <a:lnTo>
                  <a:pt x="23178" y="20156"/>
                </a:lnTo>
                <a:lnTo>
                  <a:pt x="23943" y="20080"/>
                </a:lnTo>
                <a:cubicBezTo>
                  <a:pt x="24057" y="20080"/>
                  <a:pt x="24210" y="20042"/>
                  <a:pt x="24363" y="20003"/>
                </a:cubicBezTo>
                <a:lnTo>
                  <a:pt x="25243" y="19889"/>
                </a:lnTo>
                <a:lnTo>
                  <a:pt x="25587" y="19812"/>
                </a:lnTo>
                <a:lnTo>
                  <a:pt x="26390" y="19659"/>
                </a:lnTo>
                <a:lnTo>
                  <a:pt x="26735" y="19583"/>
                </a:lnTo>
                <a:lnTo>
                  <a:pt x="26926" y="19583"/>
                </a:lnTo>
                <a:lnTo>
                  <a:pt x="27576" y="19392"/>
                </a:lnTo>
                <a:lnTo>
                  <a:pt x="27920" y="19277"/>
                </a:lnTo>
                <a:lnTo>
                  <a:pt x="28494" y="19162"/>
                </a:lnTo>
                <a:cubicBezTo>
                  <a:pt x="28609" y="19162"/>
                  <a:pt x="28685" y="19124"/>
                  <a:pt x="28800" y="19124"/>
                </a:cubicBezTo>
                <a:lnTo>
                  <a:pt x="30330" y="18703"/>
                </a:lnTo>
                <a:lnTo>
                  <a:pt x="30636" y="18588"/>
                </a:lnTo>
                <a:lnTo>
                  <a:pt x="31515" y="18321"/>
                </a:lnTo>
                <a:cubicBezTo>
                  <a:pt x="31630" y="18282"/>
                  <a:pt x="31783" y="18244"/>
                  <a:pt x="31898" y="18206"/>
                </a:cubicBezTo>
                <a:lnTo>
                  <a:pt x="32586" y="17900"/>
                </a:lnTo>
                <a:cubicBezTo>
                  <a:pt x="32854" y="17823"/>
                  <a:pt x="33084" y="17747"/>
                  <a:pt x="33313" y="17632"/>
                </a:cubicBezTo>
                <a:cubicBezTo>
                  <a:pt x="33848" y="17403"/>
                  <a:pt x="34384" y="17097"/>
                  <a:pt x="34881" y="16791"/>
                </a:cubicBezTo>
                <a:cubicBezTo>
                  <a:pt x="35378" y="16485"/>
                  <a:pt x="35837" y="16179"/>
                  <a:pt x="36296" y="15796"/>
                </a:cubicBezTo>
                <a:cubicBezTo>
                  <a:pt x="36487" y="15605"/>
                  <a:pt x="36679" y="15414"/>
                  <a:pt x="36870" y="15223"/>
                </a:cubicBezTo>
                <a:cubicBezTo>
                  <a:pt x="37099" y="14993"/>
                  <a:pt x="37252" y="14764"/>
                  <a:pt x="37444" y="14534"/>
                </a:cubicBezTo>
                <a:cubicBezTo>
                  <a:pt x="37750" y="14037"/>
                  <a:pt x="37979" y="13540"/>
                  <a:pt x="38170" y="12966"/>
                </a:cubicBezTo>
                <a:cubicBezTo>
                  <a:pt x="38247" y="12698"/>
                  <a:pt x="38285" y="12431"/>
                  <a:pt x="38323" y="12125"/>
                </a:cubicBezTo>
                <a:cubicBezTo>
                  <a:pt x="38361" y="11819"/>
                  <a:pt x="38400" y="11513"/>
                  <a:pt x="38438" y="11207"/>
                </a:cubicBezTo>
                <a:cubicBezTo>
                  <a:pt x="38476" y="10633"/>
                  <a:pt x="38438" y="10021"/>
                  <a:pt x="38361" y="9409"/>
                </a:cubicBezTo>
                <a:cubicBezTo>
                  <a:pt x="38285" y="8950"/>
                  <a:pt x="38132" y="8453"/>
                  <a:pt x="37941" y="8032"/>
                </a:cubicBezTo>
                <a:lnTo>
                  <a:pt x="37941" y="7879"/>
                </a:lnTo>
                <a:cubicBezTo>
                  <a:pt x="37864" y="7573"/>
                  <a:pt x="37826" y="7268"/>
                  <a:pt x="37711" y="7000"/>
                </a:cubicBezTo>
                <a:cubicBezTo>
                  <a:pt x="37635" y="6732"/>
                  <a:pt x="37520" y="6464"/>
                  <a:pt x="37405" y="6197"/>
                </a:cubicBezTo>
                <a:cubicBezTo>
                  <a:pt x="37291" y="5967"/>
                  <a:pt x="37138" y="5699"/>
                  <a:pt x="36985" y="5470"/>
                </a:cubicBezTo>
                <a:cubicBezTo>
                  <a:pt x="36908" y="5355"/>
                  <a:pt x="36832" y="5240"/>
                  <a:pt x="36755" y="5126"/>
                </a:cubicBezTo>
                <a:cubicBezTo>
                  <a:pt x="36679" y="5049"/>
                  <a:pt x="36640" y="5011"/>
                  <a:pt x="36564" y="4935"/>
                </a:cubicBezTo>
                <a:lnTo>
                  <a:pt x="36296" y="4629"/>
                </a:lnTo>
                <a:lnTo>
                  <a:pt x="36143" y="4437"/>
                </a:lnTo>
                <a:cubicBezTo>
                  <a:pt x="36067" y="4399"/>
                  <a:pt x="35990" y="4323"/>
                  <a:pt x="35914" y="4246"/>
                </a:cubicBezTo>
                <a:cubicBezTo>
                  <a:pt x="35761" y="4093"/>
                  <a:pt x="35608" y="3940"/>
                  <a:pt x="35455" y="3787"/>
                </a:cubicBezTo>
                <a:cubicBezTo>
                  <a:pt x="35111" y="3519"/>
                  <a:pt x="34805" y="3290"/>
                  <a:pt x="34460" y="3022"/>
                </a:cubicBezTo>
                <a:cubicBezTo>
                  <a:pt x="34307" y="2907"/>
                  <a:pt x="34154" y="2793"/>
                  <a:pt x="33963" y="2678"/>
                </a:cubicBezTo>
                <a:lnTo>
                  <a:pt x="33390" y="2372"/>
                </a:lnTo>
                <a:cubicBezTo>
                  <a:pt x="32701" y="1951"/>
                  <a:pt x="31936" y="1569"/>
                  <a:pt x="31171" y="1301"/>
                </a:cubicBezTo>
                <a:cubicBezTo>
                  <a:pt x="30789" y="1148"/>
                  <a:pt x="30406" y="1033"/>
                  <a:pt x="29986" y="880"/>
                </a:cubicBezTo>
                <a:cubicBezTo>
                  <a:pt x="29603" y="766"/>
                  <a:pt x="29259" y="651"/>
                  <a:pt x="28876" y="574"/>
                </a:cubicBezTo>
                <a:lnTo>
                  <a:pt x="28532" y="498"/>
                </a:lnTo>
                <a:lnTo>
                  <a:pt x="28226" y="460"/>
                </a:lnTo>
                <a:cubicBezTo>
                  <a:pt x="27997" y="421"/>
                  <a:pt x="27767" y="383"/>
                  <a:pt x="27538" y="345"/>
                </a:cubicBezTo>
                <a:cubicBezTo>
                  <a:pt x="27155" y="307"/>
                  <a:pt x="26773" y="268"/>
                  <a:pt x="26429" y="268"/>
                </a:cubicBezTo>
                <a:lnTo>
                  <a:pt x="26085" y="230"/>
                </a:lnTo>
                <a:cubicBezTo>
                  <a:pt x="25855" y="192"/>
                  <a:pt x="25626" y="154"/>
                  <a:pt x="25434" y="154"/>
                </a:cubicBezTo>
                <a:cubicBezTo>
                  <a:pt x="25205" y="116"/>
                  <a:pt x="25090" y="116"/>
                  <a:pt x="24937" y="116"/>
                </a:cubicBezTo>
                <a:lnTo>
                  <a:pt x="24134" y="39"/>
                </a:lnTo>
                <a:lnTo>
                  <a:pt x="22757" y="39"/>
                </a:lnTo>
                <a:lnTo>
                  <a:pt x="22757" y="1"/>
                </a:lnTo>
                <a:close/>
              </a:path>
            </a:pathLst>
          </a:cu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5BEBED6D-9214-C8B4-AF49-E09FA01126E2}"/>
              </a:ext>
            </a:extLst>
          </p:cNvPr>
          <p:cNvPicPr>
            <a:picLocks noChangeAspect="1"/>
          </p:cNvPicPr>
          <p:nvPr/>
        </p:nvPicPr>
        <p:blipFill>
          <a:blip r:embed="rId4"/>
          <a:stretch>
            <a:fillRect/>
          </a:stretch>
        </p:blipFill>
        <p:spPr>
          <a:xfrm>
            <a:off x="3156780" y="3066875"/>
            <a:ext cx="3481764" cy="3205955"/>
          </a:xfrm>
          <a:prstGeom prst="rect">
            <a:avLst/>
          </a:prstGeom>
        </p:spPr>
      </p:pic>
    </p:spTree>
    <p:extLst>
      <p:ext uri="{BB962C8B-B14F-4D97-AF65-F5344CB8AC3E}">
        <p14:creationId xmlns:p14="http://schemas.microsoft.com/office/powerpoint/2010/main" val="11059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204405" y="961511"/>
            <a:ext cx="8735190" cy="1074159"/>
          </a:xfrm>
          <a:prstGeom prst="rect">
            <a:avLst/>
          </a:prstGeom>
          <a:noFill/>
          <a:ln w="539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346200" y="77305"/>
            <a:ext cx="6663943"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fr-CA" sz="3600" b="1" dirty="0">
                <a:solidFill>
                  <a:srgbClr val="3280B6"/>
                </a:solidFill>
                <a:latin typeface="Myriad Pro Light" panose="020B0403030403020204" pitchFamily="34" charset="0"/>
                <a:ea typeface="Signika"/>
                <a:cs typeface="Malayalam MN" pitchFamily="2" charset="0"/>
                <a:sym typeface="Signika"/>
              </a:rPr>
              <a:t>Intimidation fondée sur l'identité</a:t>
            </a:r>
            <a:endParaRPr sz="3600" dirty="0">
              <a:solidFill>
                <a:srgbClr val="3280B6"/>
              </a:solidFill>
              <a:latin typeface="Myriad Pro Light" panose="020B0403030403020204" pitchFamily="34" charset="0"/>
              <a:cs typeface="Malayalam MN" pitchFamily="2" charset="0"/>
            </a:endParaRPr>
          </a:p>
        </p:txBody>
      </p:sp>
      <p:sp>
        <p:nvSpPr>
          <p:cNvPr id="10" name="Google Shape;7496;p70">
            <a:extLst>
              <a:ext uri="{FF2B5EF4-FFF2-40B4-BE49-F238E27FC236}">
                <a16:creationId xmlns:a16="http://schemas.microsoft.com/office/drawing/2014/main" id="{2A2808C4-4925-945E-5ED1-C0A74D4A9E38}"/>
              </a:ext>
            </a:extLst>
          </p:cNvPr>
          <p:cNvSpPr/>
          <p:nvPr/>
        </p:nvSpPr>
        <p:spPr>
          <a:xfrm>
            <a:off x="532305" y="1203655"/>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246184" y="1246818"/>
            <a:ext cx="7797800" cy="430887"/>
          </a:xfrm>
          <a:prstGeom prst="rect">
            <a:avLst/>
          </a:prstGeom>
          <a:noFill/>
        </p:spPr>
        <p:txBody>
          <a:bodyPr wrap="square" rtlCol="0">
            <a:spAutoFit/>
          </a:bodyPr>
          <a:lstStyle/>
          <a:p>
            <a:r>
              <a:rPr lang="fr-CA" sz="2150" dirty="0">
                <a:solidFill>
                  <a:srgbClr val="006BB9"/>
                </a:solidFill>
                <a:latin typeface="Myriad Pro Light" panose="020B0403030403020204" pitchFamily="34" charset="0"/>
                <a:cs typeface="Malayalam MN" pitchFamily="2" charset="0"/>
              </a:rPr>
              <a:t>Intimidation qui cible les personnes en fonction de leurs identités.</a:t>
            </a:r>
          </a:p>
        </p:txBody>
      </p:sp>
      <p:sp>
        <p:nvSpPr>
          <p:cNvPr id="14" name="TextBox 13">
            <a:extLst>
              <a:ext uri="{FF2B5EF4-FFF2-40B4-BE49-F238E27FC236}">
                <a16:creationId xmlns:a16="http://schemas.microsoft.com/office/drawing/2014/main" id="{05867AF3-AA11-851D-75E5-AA3A613CE890}"/>
              </a:ext>
            </a:extLst>
          </p:cNvPr>
          <p:cNvSpPr txBox="1"/>
          <p:nvPr/>
        </p:nvSpPr>
        <p:spPr>
          <a:xfrm>
            <a:off x="543720" y="2000823"/>
            <a:ext cx="6276805" cy="4339650"/>
          </a:xfrm>
          <a:prstGeom prst="rect">
            <a:avLst/>
          </a:prstGeom>
          <a:noFill/>
        </p:spPr>
        <p:txBody>
          <a:bodyPr wrap="square" rtlCol="0">
            <a:spAutoFit/>
          </a:bodyPr>
          <a:lstStyle/>
          <a:p>
            <a:endParaRPr lang="en-US" sz="2000" dirty="0">
              <a:solidFill>
                <a:srgbClr val="006BB9"/>
              </a:solidFill>
              <a:latin typeface="Malayalam MN" pitchFamily="2" charset="0"/>
              <a:cs typeface="Malayalam MN" pitchFamily="2" charset="0"/>
            </a:endParaRP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Genre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Orientation sexuelle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Race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Appartenance ethnique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Nationalité</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Corpulence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Classe sociale</a:t>
            </a:r>
          </a:p>
          <a:p>
            <a:pPr marL="342900" indent="-342900">
              <a:buFont typeface="Arial" panose="020B0604020202020204" pitchFamily="34" charset="0"/>
              <a:buChar char="•"/>
            </a:pPr>
            <a:r>
              <a:rPr lang="fr-CA" sz="2700" dirty="0">
                <a:solidFill>
                  <a:srgbClr val="C00000"/>
                </a:solidFill>
                <a:latin typeface="Myriad Pro Light" panose="020B0403030403020204" pitchFamily="34" charset="0"/>
                <a:cs typeface="Malayalam MN" pitchFamily="2" charset="0"/>
              </a:rPr>
              <a:t>Handicap</a:t>
            </a:r>
          </a:p>
          <a:p>
            <a:pPr marL="342900" indent="-342900">
              <a:buFont typeface="Arial" panose="020B0604020202020204" pitchFamily="34" charset="0"/>
              <a:buChar char="•"/>
            </a:pPr>
            <a:endParaRPr lang="en-US" sz="2000" dirty="0">
              <a:solidFill>
                <a:srgbClr val="006BB9"/>
              </a:solidFill>
              <a:latin typeface="Malayalam MN" pitchFamily="2" charset="0"/>
              <a:cs typeface="Malayalam MN" pitchFamily="2" charset="0"/>
            </a:endParaRPr>
          </a:p>
          <a:p>
            <a:endParaRPr lang="en-US" sz="2000" dirty="0">
              <a:solidFill>
                <a:srgbClr val="006BB9"/>
              </a:solidFill>
              <a:latin typeface="Malayalam MN" pitchFamily="2" charset="0"/>
              <a:cs typeface="Malayalam MN" pitchFamily="2" charset="0"/>
            </a:endParaRPr>
          </a:p>
        </p:txBody>
      </p:sp>
      <p:pic>
        <p:nvPicPr>
          <p:cNvPr id="4" name="Picture 3" descr="Logo, company name&#10;&#10;Description automatically generated">
            <a:extLst>
              <a:ext uri="{FF2B5EF4-FFF2-40B4-BE49-F238E27FC236}">
                <a16:creationId xmlns:a16="http://schemas.microsoft.com/office/drawing/2014/main" id="{C49B68BF-0E49-FAD7-E8AA-2D9131FFEDB8}"/>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B7C4E1F-FF89-FA3D-77C5-D8D177474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284374"/>
            <a:ext cx="4032504" cy="4032504"/>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391917" y="1986821"/>
            <a:ext cx="7916243"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marL="342900" indent="-342900" algn="ctr">
              <a:buFont typeface="Arial" panose="020B0604020202020204" pitchFamily="34" charset="0"/>
              <a:buChar char="•"/>
            </a:pPr>
            <a:r>
              <a:rPr lang="fr-CA" sz="3600" dirty="0">
                <a:solidFill>
                  <a:srgbClr val="DD4851"/>
                </a:solidFill>
                <a:latin typeface="Myriad Pro Light" panose="020B0403030403020204" pitchFamily="34" charset="0"/>
                <a:cs typeface="Malayalam MN" pitchFamily="2" charset="0"/>
              </a:rPr>
              <a:t>Quels exemples d’intimidation fondée sur l'identité avez-vous vus à la télé ou dans un film?</a:t>
            </a:r>
          </a:p>
          <a:p>
            <a:pPr marL="342900" indent="-342900" algn="ctr">
              <a:buFont typeface="Arial" panose="020B0604020202020204" pitchFamily="34" charset="0"/>
              <a:buChar char="•"/>
            </a:pPr>
            <a:endParaRPr lang="en-CA" sz="3600" dirty="0">
              <a:solidFill>
                <a:srgbClr val="DD4851"/>
              </a:solidFill>
              <a:latin typeface="Myriad Pro Light" panose="020B0403030403020204" pitchFamily="34" charset="0"/>
              <a:cs typeface="Malayalam MN" pitchFamily="2" charset="0"/>
            </a:endParaRPr>
          </a:p>
          <a:p>
            <a:pPr marL="342900" indent="-342900" algn="ctr">
              <a:buFont typeface="Arial" panose="020B0604020202020204" pitchFamily="34" charset="0"/>
              <a:buChar char="•"/>
            </a:pPr>
            <a:r>
              <a:rPr lang="fr-CA" sz="3600" dirty="0">
                <a:solidFill>
                  <a:srgbClr val="DD4851"/>
                </a:solidFill>
                <a:latin typeface="Myriad Pro Light" panose="020B0403030403020204" pitchFamily="34" charset="0"/>
                <a:cs typeface="Malayalam MN" pitchFamily="2" charset="0"/>
              </a:rPr>
              <a:t>Qui en était victime et pourquoi? </a:t>
            </a: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988810" y="165727"/>
            <a:ext cx="3110536" cy="1244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000" b="1" dirty="0">
                <a:solidFill>
                  <a:srgbClr val="3280B6"/>
                </a:solidFill>
                <a:latin typeface="Myriad Pro Light" panose="020B0403030403020204" pitchFamily="34" charset="0"/>
                <a:ea typeface="Signika"/>
                <a:cs typeface="Malayalam MN" pitchFamily="2" charset="0"/>
                <a:sym typeface="Signika"/>
              </a:rPr>
              <a:t>Pause-activité no 1</a:t>
            </a: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1298449" y="169513"/>
            <a:ext cx="1222364" cy="1222364"/>
          </a:xfrm>
          <a:prstGeom prst="rect">
            <a:avLst/>
          </a:prstGeom>
        </p:spPr>
      </p:pic>
      <p:pic>
        <p:nvPicPr>
          <p:cNvPr id="5" name="Picture 4">
            <a:extLst>
              <a:ext uri="{FF2B5EF4-FFF2-40B4-BE49-F238E27FC236}">
                <a16:creationId xmlns:a16="http://schemas.microsoft.com/office/drawing/2014/main" id="{380DCCCA-87F6-96F4-FF90-319F00076857}"/>
              </a:ext>
            </a:extLst>
          </p:cNvPr>
          <p:cNvPicPr>
            <a:picLocks noChangeAspect="1"/>
          </p:cNvPicPr>
          <p:nvPr/>
        </p:nvPicPr>
        <p:blipFill>
          <a:blip r:embed="rId6"/>
          <a:stretch>
            <a:fillRect/>
          </a:stretch>
        </p:blipFill>
        <p:spPr>
          <a:xfrm>
            <a:off x="6713599" y="106754"/>
            <a:ext cx="1369697" cy="1369697"/>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13978</TotalTime>
  <Words>4827</Words>
  <Application>Microsoft Office PowerPoint</Application>
  <PresentationFormat>On-screen Show (4:3)</PresentationFormat>
  <Paragraphs>293</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Bernard MT Condensed</vt:lpstr>
      <vt:lpstr>Bradley Hand ITC</vt:lpstr>
      <vt:lpstr>Calibri</vt:lpstr>
      <vt:lpstr>Calibri Light</vt:lpstr>
      <vt:lpstr>Copperplate</vt:lpstr>
      <vt:lpstr>Malayalam MN</vt:lpstr>
      <vt:lpstr>Myriad Pro Light</vt:lpstr>
      <vt:lpstr>Tahoma</vt:lpstr>
      <vt:lpstr>Times New Roman</vt:lpstr>
      <vt:lpstr>Craig-BullyingRelationsMiami2008-TR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Intimidation fondée sur l'identité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Relier le privilège, l’oppression et le pouvoir</vt:lpstr>
      <vt:lpstr>PowerPoint Presentation</vt:lpstr>
      <vt:lpstr>PowerPoint Presentation</vt:lpstr>
      <vt:lpstr>PowerPoint Presentation</vt:lpstr>
      <vt:lpstr>PowerPoint Presentation</vt:lpstr>
      <vt:lpstr>Intersectionnalité et intimidation</vt:lpstr>
      <vt:lpstr>PowerPoint Presentation</vt:lpstr>
      <vt:lpstr>Comprendre les impacts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273</cp:revision>
  <dcterms:created xsi:type="dcterms:W3CDTF">2020-10-05T20:37:08Z</dcterms:created>
  <dcterms:modified xsi:type="dcterms:W3CDTF">2022-08-31T17:20:28Z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6FB314A5-F11A-4B2D-B452-0F30195B315D</vt:lpwstr>
  </property>
  <property fmtid="{D5CDD505-2E9C-101B-9397-08002B2CF9AE}" pid="3" name="ArticulatePath">
    <vt:lpwstr>Power Privilege Oppression Intersectionality Slides_2022.08.02</vt:lpwstr>
  </property>
</Properties>
</file>